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79" r:id="rId3"/>
    <p:sldId id="280" r:id="rId4"/>
    <p:sldId id="259" r:id="rId5"/>
    <p:sldId id="258" r:id="rId6"/>
    <p:sldId id="284" r:id="rId7"/>
    <p:sldId id="281" r:id="rId8"/>
    <p:sldId id="262" r:id="rId9"/>
    <p:sldId id="270" r:id="rId10"/>
    <p:sldId id="301" r:id="rId11"/>
    <p:sldId id="264" r:id="rId12"/>
    <p:sldId id="275" r:id="rId13"/>
    <p:sldId id="299" r:id="rId14"/>
    <p:sldId id="302" r:id="rId15"/>
    <p:sldId id="285" r:id="rId16"/>
    <p:sldId id="287" r:id="rId17"/>
    <p:sldId id="288" r:id="rId18"/>
    <p:sldId id="290" r:id="rId19"/>
    <p:sldId id="314" r:id="rId20"/>
    <p:sldId id="291" r:id="rId21"/>
    <p:sldId id="308" r:id="rId22"/>
    <p:sldId id="303" r:id="rId23"/>
    <p:sldId id="289" r:id="rId24"/>
    <p:sldId id="321" r:id="rId25"/>
    <p:sldId id="294" r:id="rId26"/>
    <p:sldId id="295" r:id="rId27"/>
    <p:sldId id="296" r:id="rId28"/>
    <p:sldId id="292" r:id="rId29"/>
    <p:sldId id="315" r:id="rId30"/>
    <p:sldId id="293" r:id="rId31"/>
    <p:sldId id="309" r:id="rId32"/>
    <p:sldId id="304" r:id="rId33"/>
    <p:sldId id="298" r:id="rId34"/>
    <p:sldId id="312" r:id="rId35"/>
    <p:sldId id="310" r:id="rId36"/>
    <p:sldId id="305" r:id="rId37"/>
    <p:sldId id="265" r:id="rId38"/>
    <p:sldId id="266" r:id="rId39"/>
    <p:sldId id="313" r:id="rId40"/>
    <p:sldId id="322" r:id="rId41"/>
    <p:sldId id="317" r:id="rId42"/>
    <p:sldId id="316" r:id="rId43"/>
    <p:sldId id="318" r:id="rId44"/>
    <p:sldId id="276" r:id="rId45"/>
    <p:sldId id="269" r:id="rId46"/>
  </p:sldIdLst>
  <p:sldSz cx="9144000" cy="6858000" type="screen4x3"/>
  <p:notesSz cx="6858000" cy="9144000"/>
  <p:embeddedFontLst>
    <p:embeddedFont>
      <p:font typeface="나눔고딕 ExtraBold" panose="020B0600000101010101" charset="-127"/>
      <p:bold r:id="rId48"/>
    </p:embeddedFont>
    <p:embeddedFont>
      <p:font typeface="나눔스퀘어라운드 Regular" panose="020B0600000101010101" charset="-127"/>
      <p:regular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Haettenschweiler" panose="020B0706040902060204" pitchFamily="34" charset="0"/>
      <p:regular r:id="rId52"/>
    </p:embeddedFont>
    <p:embeddedFont>
      <p:font typeface="HY견고딕" panose="02030600000101010101" pitchFamily="18" charset="-127"/>
      <p:regular r:id="rId53"/>
    </p:embeddedFont>
    <p:embeddedFont>
      <p:font typeface="나눔스퀘어" panose="020B0600000101010101" pitchFamily="50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D03"/>
    <a:srgbClr val="E6E6E6"/>
    <a:srgbClr val="DA8C00"/>
    <a:srgbClr val="EF8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6" autoAdjust="0"/>
    <p:restoredTop sz="96353" autoAdjust="0"/>
  </p:normalViewPr>
  <p:slideViewPr>
    <p:cSldViewPr>
      <p:cViewPr varScale="1">
        <p:scale>
          <a:sx n="114" d="100"/>
          <a:sy n="114" d="100"/>
        </p:scale>
        <p:origin x="1722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A26BC-37CE-4BC1-B713-1D8AA108A77E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6E1BD-8170-486F-B2C8-1600DECF7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93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6E1BD-8170-486F-B2C8-1600DECF7F0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98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6E1BD-8170-486F-B2C8-1600DECF7F0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70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6E1BD-8170-486F-B2C8-1600DECF7F0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83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6E1BD-8170-486F-B2C8-1600DECF7F0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89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6E1BD-8170-486F-B2C8-1600DECF7F0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56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6E1BD-8170-486F-B2C8-1600DECF7F0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9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5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056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65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2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57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4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3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7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7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3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57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1002C-AFA3-471E-812F-7D553797DE9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572E9-FA74-482D-8D13-0E0AFDE51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675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Fh5O-3P7WAhWKvLwKHYoKBa0QjRwIBw&amp;url=http%3A%2F%2Findieobscura.com%2Farticle%2F1014%2Fmap-and-all-locations-in-playerunknowns-battlegrounds&amp;psig=AOvVaw0W6IrMc3lIBrIcdkTcyC_S&amp;ust=150856724232609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jpeg"/><Relationship Id="rId7" Type="http://schemas.openxmlformats.org/officeDocument/2006/relationships/image" Target="../media/image18.png"/><Relationship Id="rId2" Type="http://schemas.openxmlformats.org/officeDocument/2006/relationships/hyperlink" Target="http://www.google.co.kr/url?sa=i&amp;rct=j&amp;q=&amp;esrc=s&amp;source=images&amp;cd=&amp;cad=rja&amp;uact=8&amp;ved=0ahUKEwjFh5O-3P7WAhWKvLwKHYoKBa0QjRwIBw&amp;url=http%3A%2F%2Findieobscura.com%2Farticle%2F1014%2Fmap-and-all-locations-in-playerunknowns-battlegrounds&amp;psig=AOvVaw0W6IrMc3lIBrIcdkTcyC_S&amp;ust=150856724232609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Fh5O-3P7WAhWKvLwKHYoKBa0QjRwIBw&amp;url=http%3A%2F%2Findieobscura.com%2Farticle%2F1014%2Fmap-and-all-locations-in-playerunknowns-battlegrounds&amp;psig=AOvVaw0W6IrMc3lIBrIcdkTcyC_S&amp;ust=150856724232609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4.PN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Fh5O-3P7WAhWKvLwKHYoKBa0QjRwIBw&amp;url=http%3A%2F%2Findieobscura.com%2Farticle%2F1014%2Fmap-and-all-locations-in-playerunknowns-battlegrounds&amp;psig=AOvVaw0W6IrMc3lIBrIcdkTcyC_S&amp;ust=150856724232609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32.PN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Fh5O-3P7WAhWKvLwKHYoKBa0QjRwIBw&amp;url=http%3A%2F%2Findieobscura.com%2Farticle%2F1014%2Fmap-and-all-locations-in-playerunknowns-battlegrounds&amp;psig=AOvVaw0W6IrMc3lIBrIcdkTcyC_S&amp;ust=15085672423260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Fh5O-3P7WAhWKvLwKHYoKBa0QjRwIBw&amp;url=http%3A%2F%2Findieobscura.com%2Farticle%2F1014%2Fmap-and-all-locations-in-playerunknowns-battlegrounds&amp;psig=AOvVaw0W6IrMc3lIBrIcdkTcyC_S&amp;ust=150856724232609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10" Type="http://schemas.openxmlformats.org/officeDocument/2006/relationships/image" Target="../media/image52.PN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www.google.co.kr/url?sa=i&amp;rct=j&amp;q=&amp;esrc=s&amp;source=images&amp;cd=&amp;cad=rja&amp;uact=8&amp;ved=0ahUKEwitns7j7v7WAhUKwLwKHdO5CLMQjRwIBw&amp;url=https%3A%2F%2Fwww.polygon.com%2F2017%2F8%2F1%2F16075990%2Fpubg-august-update-patch-notes&amp;psig=AOvVaw1n-Dh4_McyDvaA3piYwYvD&amp;ust=1508577363188606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steemit.com/wallpaper/@whiskey-delta-6/i-made-some-wallpapers-from-player-unknown-s-battleground-screenshot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hyperlink" Target="http://www.google.co.kr/url?sa=i&amp;rct=j&amp;q=&amp;esrc=s&amp;source=images&amp;cd=&amp;cad=rja&amp;uact=8&amp;ved=0ahUKEwitns7j7v7WAhUKwLwKHdO5CLMQjRwIBw&amp;url=http%3A%2F%2Fwww.dogdrip.net%2Findex.php%3Fmid%3Dgame%26search_target%3Dtag%26search_keyword%3D%25EC%25A7%2580%25EB%25A2%25B0%25EB%25A5%25BC%2B%25EC%25B0%25BE%25EC%259E%2590%26m%3D1%26category%3D65002255%26page%3D29%26document_srl%3D124829147&amp;psig=AOvVaw1n-Dh4_McyDvaA3piYwYvD&amp;ust=1508577363188606" TargetMode="External"/><Relationship Id="rId4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indieobscura.com/article/1036/how-to-get-a-trench-coat-in-playerunknowns-battleground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Fh5O-3P7WAhWKvLwKHYoKBa0QjRwIBw&amp;url=http%3A%2F%2Findieobscura.com%2Farticle%2F1014%2Fmap-and-all-locations-in-playerunknowns-battlegrounds&amp;psig=AOvVaw0W6IrMc3lIBrIcdkTcyC_S&amp;ust=150856724232609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" y="980728"/>
            <a:ext cx="4600600" cy="720080"/>
          </a:xfrm>
        </p:spPr>
        <p:txBody>
          <a:bodyPr/>
          <a:lstStyle/>
          <a:p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Modeling 7</a:t>
            </a:r>
            <a:r>
              <a:rPr lang="ko-KR" alt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조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46" y="575380"/>
            <a:ext cx="9178630" cy="601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30492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321511" y="711304"/>
            <a:ext cx="6127646" cy="6038340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85190" y="1428703"/>
            <a:ext cx="4172632" cy="417263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18057" y="2269088"/>
            <a:ext cx="2491861" cy="2491861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735A110-7EBA-7146-ADE5-980392575202}"/>
              </a:ext>
            </a:extLst>
          </p:cNvPr>
          <p:cNvSpPr/>
          <p:nvPr/>
        </p:nvSpPr>
        <p:spPr>
          <a:xfrm>
            <a:off x="255197" y="200374"/>
            <a:ext cx="7800706" cy="733308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583" y="-10015"/>
            <a:ext cx="9144000" cy="72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427855"/>
            <a:ext cx="9144000" cy="3344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왼쪽 화살표 50"/>
          <p:cNvSpPr/>
          <p:nvPr/>
        </p:nvSpPr>
        <p:spPr>
          <a:xfrm>
            <a:off x="1420142" y="1935874"/>
            <a:ext cx="7238668" cy="260015"/>
          </a:xfrm>
          <a:prstGeom prst="leftArrow">
            <a:avLst>
              <a:gd name="adj1" fmla="val 50000"/>
              <a:gd name="adj2" fmla="val 97801"/>
            </a:avLst>
          </a:prstGeom>
          <a:gradFill>
            <a:gsLst>
              <a:gs pos="0">
                <a:schemeClr val="tx1">
                  <a:lumMod val="65000"/>
                  <a:alpha val="81000"/>
                </a:schemeClr>
              </a:gs>
              <a:gs pos="100000">
                <a:srgbClr val="DA8C00">
                  <a:alpha val="7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00" y="67020"/>
            <a:ext cx="720080" cy="30378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D97829-340C-19CC-C67C-149FEC23B46C}"/>
              </a:ext>
            </a:extLst>
          </p:cNvPr>
          <p:cNvGrpSpPr/>
          <p:nvPr/>
        </p:nvGrpSpPr>
        <p:grpSpPr>
          <a:xfrm>
            <a:off x="901619" y="2345164"/>
            <a:ext cx="2139770" cy="1255879"/>
            <a:chOff x="901619" y="2345164"/>
            <a:chExt cx="2139770" cy="1255879"/>
          </a:xfrm>
        </p:grpSpPr>
        <p:sp>
          <p:nvSpPr>
            <p:cNvPr id="9" name="TextBox 8"/>
            <p:cNvSpPr txBox="1"/>
            <p:nvPr/>
          </p:nvSpPr>
          <p:spPr>
            <a:xfrm>
              <a:off x="901619" y="2655843"/>
              <a:ext cx="2139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Hyperparameter</a:t>
              </a:r>
              <a:r>
                <a:rPr lang="ko-KR" altLang="en-US" spc="300" dirty="0">
                  <a:latin typeface="Haettenschweiler" panose="020B0706040902060204" pitchFamily="34" charset="0"/>
                </a:rPr>
                <a:t> </a:t>
              </a:r>
              <a:r>
                <a:rPr lang="en-US" altLang="ko-KR" spc="300" dirty="0">
                  <a:latin typeface="Haettenschweiler" panose="020B0706040902060204" pitchFamily="34" charset="0"/>
                </a:rPr>
                <a:t>Tuning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825095" y="2345164"/>
              <a:ext cx="183036" cy="303889"/>
              <a:chOff x="1956927" y="1074728"/>
              <a:chExt cx="244048" cy="405185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순서도: 병합 10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1048660" y="3354822"/>
              <a:ext cx="1804691" cy="24622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LightGBM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907704" y="464263"/>
            <a:ext cx="37444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workflow</a:t>
            </a:r>
            <a:endParaRPr lang="ko-KR" alt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182B08-4509-2510-4C3D-40F9F6F8EA4F}"/>
              </a:ext>
            </a:extLst>
          </p:cNvPr>
          <p:cNvGrpSpPr/>
          <p:nvPr/>
        </p:nvGrpSpPr>
        <p:grpSpPr>
          <a:xfrm>
            <a:off x="4629470" y="2345164"/>
            <a:ext cx="1804691" cy="1049676"/>
            <a:chOff x="4629470" y="2345164"/>
            <a:chExt cx="1804691" cy="1049676"/>
          </a:xfrm>
        </p:grpSpPr>
        <p:grpSp>
          <p:nvGrpSpPr>
            <p:cNvPr id="64" name="그룹 63"/>
            <p:cNvGrpSpPr/>
            <p:nvPr/>
          </p:nvGrpSpPr>
          <p:grpSpPr>
            <a:xfrm>
              <a:off x="5451586" y="2345164"/>
              <a:ext cx="183036" cy="303889"/>
              <a:chOff x="1956927" y="1074728"/>
              <a:chExt cx="244048" cy="405185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67" name="타원 66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순서도: 병합 67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6" name="타원 65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4667404" y="2596523"/>
              <a:ext cx="1739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3th</a:t>
              </a:r>
              <a:r>
                <a:rPr lang="ko-KR" altLang="en-US" spc="300" dirty="0">
                  <a:latin typeface="Haettenschweiler" panose="020B0706040902060204" pitchFamily="34" charset="0"/>
                </a:rPr>
                <a:t> </a:t>
              </a:r>
              <a:r>
                <a:rPr lang="en-US" altLang="ko-KR" spc="300" dirty="0">
                  <a:latin typeface="Haettenschweiler" panose="020B0706040902060204" pitchFamily="34" charset="0"/>
                </a:rPr>
                <a:t>modeling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29470" y="2994730"/>
              <a:ext cx="1804691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Make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new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feature</a:t>
              </a:r>
            </a:p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Categorical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8E3063-424C-C6FB-FDF5-B8FFBD9186E8}"/>
              </a:ext>
            </a:extLst>
          </p:cNvPr>
          <p:cNvGrpSpPr/>
          <p:nvPr/>
        </p:nvGrpSpPr>
        <p:grpSpPr>
          <a:xfrm>
            <a:off x="2782305" y="2345164"/>
            <a:ext cx="1852486" cy="1048918"/>
            <a:chOff x="2782305" y="2345164"/>
            <a:chExt cx="1852486" cy="1048918"/>
          </a:xfrm>
        </p:grpSpPr>
        <p:grpSp>
          <p:nvGrpSpPr>
            <p:cNvPr id="59" name="그룹 58"/>
            <p:cNvGrpSpPr/>
            <p:nvPr/>
          </p:nvGrpSpPr>
          <p:grpSpPr>
            <a:xfrm>
              <a:off x="3596876" y="2345164"/>
              <a:ext cx="183036" cy="303889"/>
              <a:chOff x="1956927" y="1074728"/>
              <a:chExt cx="244048" cy="405185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62" name="타원 61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순서도: 병합 62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타원 60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2978308" y="2601026"/>
              <a:ext cx="1656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4th modeling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82305" y="2993972"/>
              <a:ext cx="1804691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Group by</a:t>
              </a:r>
            </a:p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Categorical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자유형 4"/>
          <p:cNvSpPr/>
          <p:nvPr/>
        </p:nvSpPr>
        <p:spPr>
          <a:xfrm>
            <a:off x="-31047" y="-20857"/>
            <a:ext cx="2653868" cy="1037034"/>
          </a:xfrm>
          <a:custGeom>
            <a:avLst/>
            <a:gdLst>
              <a:gd name="connsiteX0" fmla="*/ 2076450 w 2076450"/>
              <a:gd name="connsiteY0" fmla="*/ 0 h 1009650"/>
              <a:gd name="connsiteX1" fmla="*/ 0 w 2076450"/>
              <a:gd name="connsiteY1" fmla="*/ 0 h 1009650"/>
              <a:gd name="connsiteX2" fmla="*/ 0 w 2076450"/>
              <a:gd name="connsiteY2" fmla="*/ 1009650 h 1009650"/>
              <a:gd name="connsiteX3" fmla="*/ 1190625 w 2076450"/>
              <a:gd name="connsiteY3" fmla="*/ 857250 h 1009650"/>
              <a:gd name="connsiteX4" fmla="*/ 2076450 w 2076450"/>
              <a:gd name="connsiteY4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009650">
                <a:moveTo>
                  <a:pt x="2076450" y="0"/>
                </a:moveTo>
                <a:lnTo>
                  <a:pt x="0" y="0"/>
                </a:lnTo>
                <a:lnTo>
                  <a:pt x="0" y="1009650"/>
                </a:lnTo>
                <a:lnTo>
                  <a:pt x="1190625" y="857250"/>
                </a:lnTo>
                <a:lnTo>
                  <a:pt x="2076450" y="0"/>
                </a:lnTo>
                <a:close/>
              </a:path>
            </a:pathLst>
          </a:custGeom>
          <a:solidFill>
            <a:srgbClr val="DA8C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284" y="200374"/>
            <a:ext cx="15327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1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31047" y="6419914"/>
            <a:ext cx="9178506" cy="43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3266" y="6566409"/>
            <a:ext cx="283761" cy="174959"/>
            <a:chOff x="1017634" y="4545031"/>
            <a:chExt cx="411242" cy="254517"/>
          </a:xfrm>
        </p:grpSpPr>
        <p:grpSp>
          <p:nvGrpSpPr>
            <p:cNvPr id="15" name="그룹 14"/>
            <p:cNvGrpSpPr/>
            <p:nvPr/>
          </p:nvGrpSpPr>
          <p:grpSpPr>
            <a:xfrm>
              <a:off x="1171782" y="4545031"/>
              <a:ext cx="257094" cy="254517"/>
              <a:chOff x="1171782" y="4545031"/>
              <a:chExt cx="257094" cy="254517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양쪽 모서리가 둥근 사각형 7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17634" y="4595988"/>
              <a:ext cx="205621" cy="203560"/>
              <a:chOff x="1171782" y="4545031"/>
              <a:chExt cx="257094" cy="254517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9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434665" y="6525344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MEMBER  5/5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52539" y="6566409"/>
            <a:ext cx="1373315" cy="220545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RECEIVE INVITE</a:t>
            </a:r>
            <a:endParaRPr lang="ko-KR" altLang="en-US" sz="1050" b="1" dirty="0">
              <a:solidFill>
                <a:schemeClr val="bg1">
                  <a:lumMod val="95000"/>
                  <a:lumOff val="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L 도형 32"/>
          <p:cNvSpPr/>
          <p:nvPr/>
        </p:nvSpPr>
        <p:spPr>
          <a:xfrm rot="18900000">
            <a:off x="2031287" y="6584625"/>
            <a:ext cx="112525" cy="112102"/>
          </a:xfrm>
          <a:prstGeom prst="corner">
            <a:avLst>
              <a:gd name="adj1" fmla="val 23545"/>
              <a:gd name="adj2" fmla="val 20899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3748D1-53A3-9FE7-F418-5E4188E29938}"/>
              </a:ext>
            </a:extLst>
          </p:cNvPr>
          <p:cNvGrpSpPr/>
          <p:nvPr/>
        </p:nvGrpSpPr>
        <p:grpSpPr>
          <a:xfrm>
            <a:off x="6255485" y="2329581"/>
            <a:ext cx="1804691" cy="1169816"/>
            <a:chOff x="6255485" y="2329581"/>
            <a:chExt cx="1804691" cy="116981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83613A-889F-B498-60E2-F816BD314289}"/>
                </a:ext>
              </a:extLst>
            </p:cNvPr>
            <p:cNvGrpSpPr/>
            <p:nvPr/>
          </p:nvGrpSpPr>
          <p:grpSpPr>
            <a:xfrm>
              <a:off x="6255485" y="2329581"/>
              <a:ext cx="1804691" cy="1169816"/>
              <a:chOff x="6255485" y="2329581"/>
              <a:chExt cx="1804691" cy="1169816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7070076" y="2329581"/>
                <a:ext cx="183036" cy="303889"/>
                <a:chOff x="1956927" y="1074728"/>
                <a:chExt cx="244048" cy="405185"/>
              </a:xfrm>
              <a:solidFill>
                <a:schemeClr val="tx1"/>
              </a:solidFill>
            </p:grpSpPr>
            <p:grpSp>
              <p:nvGrpSpPr>
                <p:cNvPr id="70" name="그룹 69"/>
                <p:cNvGrpSpPr/>
                <p:nvPr/>
              </p:nvGrpSpPr>
              <p:grpSpPr>
                <a:xfrm>
                  <a:off x="1956927" y="1074728"/>
                  <a:ext cx="244048" cy="405185"/>
                  <a:chOff x="1513979" y="1074728"/>
                  <a:chExt cx="244048" cy="405185"/>
                </a:xfrm>
                <a:grpFill/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1513979" y="1074728"/>
                    <a:ext cx="244048" cy="2440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순서도: 병합 72"/>
                  <p:cNvSpPr/>
                  <p:nvPr/>
                </p:nvSpPr>
                <p:spPr>
                  <a:xfrm>
                    <a:off x="1513979" y="1208212"/>
                    <a:ext cx="244048" cy="271701"/>
                  </a:xfrm>
                  <a:prstGeom prst="flowChartMerg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71" name="타원 70"/>
                <p:cNvSpPr/>
                <p:nvPr/>
              </p:nvSpPr>
              <p:spPr>
                <a:xfrm>
                  <a:off x="2017939" y="1135740"/>
                  <a:ext cx="122024" cy="1220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>
              <a:xfrm>
                <a:off x="6330387" y="2610772"/>
                <a:ext cx="1662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300" dirty="0">
                    <a:latin typeface="Haettenschweiler" panose="020B0706040902060204" pitchFamily="34" charset="0"/>
                  </a:rPr>
                  <a:t>2</a:t>
                </a:r>
                <a:r>
                  <a:rPr lang="en-US" altLang="ko-KR" spc="300" baseline="30000" dirty="0">
                    <a:latin typeface="Haettenschweiler" panose="020B0706040902060204" pitchFamily="34" charset="0"/>
                  </a:rPr>
                  <a:t>nd</a:t>
                </a:r>
                <a:r>
                  <a:rPr lang="ko-KR" altLang="en-US" spc="300" dirty="0">
                    <a:latin typeface="Haettenschweiler" panose="020B0706040902060204" pitchFamily="34" charset="0"/>
                  </a:rPr>
                  <a:t> </a:t>
                </a:r>
                <a:r>
                  <a:rPr lang="en-US" altLang="ko-KR" spc="300" dirty="0">
                    <a:latin typeface="Haettenschweiler" panose="020B0706040902060204" pitchFamily="34" charset="0"/>
                  </a:rPr>
                  <a:t>modeling</a:t>
                </a:r>
                <a:endParaRPr lang="ko-KR" altLang="en-US" spc="300" dirty="0">
                  <a:latin typeface="Haettenschweiler" panose="020B0706040902060204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255485" y="2945399"/>
                <a:ext cx="1804691" cy="55399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VIF</a:t>
                </a:r>
              </a:p>
              <a:p>
                <a:pPr algn="ctr"/>
                <a:r>
                  <a:rPr lang="ko-KR" altLang="en-US" sz="1000" b="1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다중공선성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columns drop</a:t>
                </a:r>
              </a:p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Categorical</a:t>
                </a:r>
                <a:endPara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4158844-9286-1926-AA07-664C75EA89AF}"/>
                </a:ext>
              </a:extLst>
            </p:cNvPr>
            <p:cNvSpPr/>
            <p:nvPr/>
          </p:nvSpPr>
          <p:spPr>
            <a:xfrm>
              <a:off x="7115835" y="2375340"/>
              <a:ext cx="91518" cy="91518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9E558F0-B0DA-8F26-1960-78A23E782B96}"/>
              </a:ext>
            </a:extLst>
          </p:cNvPr>
          <p:cNvSpPr txBox="1"/>
          <p:nvPr/>
        </p:nvSpPr>
        <p:spPr>
          <a:xfrm>
            <a:off x="7710735" y="2649053"/>
            <a:ext cx="166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300" dirty="0">
                <a:latin typeface="Haettenschweiler" panose="020B0706040902060204" pitchFamily="34" charset="0"/>
              </a:rPr>
              <a:t>1st modeling</a:t>
            </a:r>
            <a:endParaRPr lang="ko-KR" altLang="en-US" sz="1600" spc="300" dirty="0">
              <a:latin typeface="Haettenschweiler" panose="020B0706040902060204" pitchFamily="34" charset="0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13AE307-EF1D-B355-592C-314425D99413}"/>
              </a:ext>
            </a:extLst>
          </p:cNvPr>
          <p:cNvGrpSpPr/>
          <p:nvPr/>
        </p:nvGrpSpPr>
        <p:grpSpPr>
          <a:xfrm>
            <a:off x="8370598" y="2321765"/>
            <a:ext cx="183036" cy="303889"/>
            <a:chOff x="1513979" y="1074728"/>
            <a:chExt cx="244048" cy="405185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69775F5-ABA0-EDB0-0990-388474982741}"/>
                </a:ext>
              </a:extLst>
            </p:cNvPr>
            <p:cNvSpPr/>
            <p:nvPr/>
          </p:nvSpPr>
          <p:spPr>
            <a:xfrm>
              <a:off x="1513979" y="1074728"/>
              <a:ext cx="244048" cy="2440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순서도: 병합 91">
              <a:extLst>
                <a:ext uri="{FF2B5EF4-FFF2-40B4-BE49-F238E27FC236}">
                  <a16:creationId xmlns:a16="http://schemas.microsoft.com/office/drawing/2014/main" id="{2AA7059C-77C2-4217-3897-1FA6370DECB2}"/>
                </a:ext>
              </a:extLst>
            </p:cNvPr>
            <p:cNvSpPr/>
            <p:nvPr/>
          </p:nvSpPr>
          <p:spPr>
            <a:xfrm>
              <a:off x="1513979" y="1208212"/>
              <a:ext cx="244048" cy="271701"/>
            </a:xfrm>
            <a:prstGeom prst="flowChartMerg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E84CB0A3-E4B9-8440-3C18-8AB22A681A9B}"/>
              </a:ext>
            </a:extLst>
          </p:cNvPr>
          <p:cNvSpPr/>
          <p:nvPr/>
        </p:nvSpPr>
        <p:spPr>
          <a:xfrm>
            <a:off x="8416357" y="2367524"/>
            <a:ext cx="91518" cy="91518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F2F6F8C-22CD-23A9-B49E-A7E15F6BB38C}"/>
              </a:ext>
            </a:extLst>
          </p:cNvPr>
          <p:cNvSpPr txBox="1"/>
          <p:nvPr/>
        </p:nvSpPr>
        <p:spPr>
          <a:xfrm>
            <a:off x="7659056" y="2962545"/>
            <a:ext cx="1804691" cy="2308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it-IT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columns drop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41F6D04-5ABD-BF5E-D1A6-7791A92A8EB1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9B27A70-7ADF-63B9-5E95-C4EC4BEAD330}"/>
              </a:ext>
            </a:extLst>
          </p:cNvPr>
          <p:cNvSpPr txBox="1"/>
          <p:nvPr/>
        </p:nvSpPr>
        <p:spPr>
          <a:xfrm>
            <a:off x="4412812" y="115465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139B7E1-5A93-CDDF-1B04-3BF3D75FF61A}"/>
              </a:ext>
            </a:extLst>
          </p:cNvPr>
          <p:cNvSpPr txBox="1"/>
          <p:nvPr/>
        </p:nvSpPr>
        <p:spPr>
          <a:xfrm>
            <a:off x="5420924" y="115465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8076FD-697B-626F-56FD-2E55C3EE7CBF}"/>
              </a:ext>
            </a:extLst>
          </p:cNvPr>
          <p:cNvSpPr txBox="1"/>
          <p:nvPr/>
        </p:nvSpPr>
        <p:spPr>
          <a:xfrm>
            <a:off x="6429036" y="115465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B1DB3E-D666-FD78-B991-02212FA16085}"/>
              </a:ext>
            </a:extLst>
          </p:cNvPr>
          <p:cNvSpPr txBox="1"/>
          <p:nvPr/>
        </p:nvSpPr>
        <p:spPr>
          <a:xfrm>
            <a:off x="7320257" y="11410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EBAE911-5637-7076-FCFD-4031A47C776F}"/>
              </a:ext>
            </a:extLst>
          </p:cNvPr>
          <p:cNvSpPr txBox="1"/>
          <p:nvPr/>
        </p:nvSpPr>
        <p:spPr>
          <a:xfrm>
            <a:off x="2540840" y="106745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91E4413-B10C-2F6B-6867-51500AC18973}"/>
              </a:ext>
            </a:extLst>
          </p:cNvPr>
          <p:cNvSpPr txBox="1"/>
          <p:nvPr/>
        </p:nvSpPr>
        <p:spPr>
          <a:xfrm>
            <a:off x="3405768" y="115529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B3B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46" y="575380"/>
            <a:ext cx="9178630" cy="601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31047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직사각형 126"/>
          <p:cNvSpPr/>
          <p:nvPr/>
        </p:nvSpPr>
        <p:spPr>
          <a:xfrm>
            <a:off x="-31047" y="6419914"/>
            <a:ext cx="9178506" cy="43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73266" y="6566409"/>
            <a:ext cx="283761" cy="174959"/>
            <a:chOff x="1017634" y="4545031"/>
            <a:chExt cx="411242" cy="254517"/>
          </a:xfrm>
        </p:grpSpPr>
        <p:grpSp>
          <p:nvGrpSpPr>
            <p:cNvPr id="135" name="그룹 134"/>
            <p:cNvGrpSpPr/>
            <p:nvPr/>
          </p:nvGrpSpPr>
          <p:grpSpPr>
            <a:xfrm>
              <a:off x="1171782" y="4545031"/>
              <a:ext cx="257094" cy="254517"/>
              <a:chOff x="1171782" y="4545031"/>
              <a:chExt cx="257094" cy="25451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양쪽 모서리가 둥근 사각형 139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1017634" y="4595988"/>
              <a:ext cx="205621" cy="203560"/>
              <a:chOff x="1171782" y="4545031"/>
              <a:chExt cx="257094" cy="254517"/>
            </a:xfrm>
          </p:grpSpPr>
          <p:sp>
            <p:nvSpPr>
              <p:cNvPr id="137" name="타원 136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양쪽 모서리가 둥근 사각형 137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0" name="TextBox 129"/>
          <p:cNvSpPr txBox="1"/>
          <p:nvPr/>
        </p:nvSpPr>
        <p:spPr>
          <a:xfrm>
            <a:off x="434665" y="6525344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MEMBER  5/5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952539" y="6566409"/>
            <a:ext cx="1373315" cy="220545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RECEIVE INVITE</a:t>
            </a:r>
            <a:endParaRPr lang="ko-KR" altLang="en-US" sz="1050" b="1" dirty="0">
              <a:solidFill>
                <a:schemeClr val="bg1">
                  <a:lumMod val="95000"/>
                  <a:lumOff val="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2" name="L 도형 131"/>
          <p:cNvSpPr/>
          <p:nvPr/>
        </p:nvSpPr>
        <p:spPr>
          <a:xfrm rot="18900000">
            <a:off x="2031287" y="6584625"/>
            <a:ext cx="112525" cy="112102"/>
          </a:xfrm>
          <a:prstGeom prst="corner">
            <a:avLst>
              <a:gd name="adj1" fmla="val 23545"/>
              <a:gd name="adj2" fmla="val 20899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C4FB018-777A-E28D-8C35-8AC831098E19}"/>
              </a:ext>
            </a:extLst>
          </p:cNvPr>
          <p:cNvGrpSpPr/>
          <p:nvPr/>
        </p:nvGrpSpPr>
        <p:grpSpPr>
          <a:xfrm>
            <a:off x="1822750" y="726893"/>
            <a:ext cx="1833526" cy="5708610"/>
            <a:chOff x="6851224" y="711304"/>
            <a:chExt cx="2292775" cy="570861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0DACCB2-67FC-83BA-65AA-45002FE8C183}"/>
                </a:ext>
              </a:extLst>
            </p:cNvPr>
            <p:cNvSpPr/>
            <p:nvPr/>
          </p:nvSpPr>
          <p:spPr>
            <a:xfrm>
              <a:off x="6851224" y="711304"/>
              <a:ext cx="2292775" cy="5708610"/>
            </a:xfrm>
            <a:prstGeom prst="rect">
              <a:avLst/>
            </a:prstGeom>
            <a:solidFill>
              <a:schemeClr val="tx1">
                <a:lumMod val="6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423457D-E4C0-6CED-1493-F79362A1E731}"/>
                </a:ext>
              </a:extLst>
            </p:cNvPr>
            <p:cNvGrpSpPr/>
            <p:nvPr/>
          </p:nvGrpSpPr>
          <p:grpSpPr>
            <a:xfrm>
              <a:off x="7095265" y="1628800"/>
              <a:ext cx="1804691" cy="1549042"/>
              <a:chOff x="179512" y="1628800"/>
              <a:chExt cx="1804691" cy="1549042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A0D006B-B2DD-8545-F023-3D49D280270B}"/>
                  </a:ext>
                </a:extLst>
              </p:cNvPr>
              <p:cNvSpPr/>
              <p:nvPr/>
            </p:nvSpPr>
            <p:spPr>
              <a:xfrm>
                <a:off x="519248" y="1628800"/>
                <a:ext cx="1125218" cy="288032"/>
              </a:xfrm>
              <a:prstGeom prst="rect">
                <a:avLst/>
              </a:prstGeom>
              <a:solidFill>
                <a:srgbClr val="DA8C00"/>
              </a:solidFill>
              <a:ln>
                <a:noFill/>
              </a:ln>
              <a:effectLst>
                <a:softEdge rad="12700"/>
              </a:effectLst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300" dirty="0">
                    <a:solidFill>
                      <a:schemeClr val="bg1"/>
                    </a:solidFill>
                    <a:latin typeface="Haettenschweiler" panose="020B0706040902060204" pitchFamily="34" charset="0"/>
                  </a:rPr>
                  <a:t>최윤아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C7B10C-2951-A428-6A04-BDB04E0E8E67}"/>
                  </a:ext>
                </a:extLst>
              </p:cNvPr>
              <p:cNvSpPr txBox="1"/>
              <p:nvPr/>
            </p:nvSpPr>
            <p:spPr>
              <a:xfrm>
                <a:off x="179512" y="2116013"/>
                <a:ext cx="1804691" cy="1061829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/>
                  <a:t>- </a:t>
                </a:r>
                <a:r>
                  <a:rPr lang="en-US" altLang="ko-KR" sz="1050" dirty="0" err="1"/>
                  <a:t>longestKill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- </a:t>
                </a:r>
                <a:r>
                  <a:rPr lang="en-US" altLang="ko-KR" sz="1050" dirty="0" err="1"/>
                  <a:t>headshotKills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- </a:t>
                </a:r>
                <a:r>
                  <a:rPr lang="en-US" altLang="ko-KR" sz="1050" dirty="0" err="1"/>
                  <a:t>killStreaks</a:t>
                </a:r>
                <a:endParaRPr lang="en-US" altLang="ko-KR" sz="1050" dirty="0"/>
              </a:p>
              <a:p>
                <a:pPr algn="ctr"/>
                <a:r>
                  <a:rPr lang="en-US" altLang="ko-KR" sz="1050" dirty="0"/>
                  <a:t>- kills</a:t>
                </a:r>
              </a:p>
              <a:p>
                <a:pPr algn="ctr"/>
                <a:r>
                  <a:rPr lang="en-US" altLang="ko-KR" sz="1050" dirty="0"/>
                  <a:t>- DBNOs</a:t>
                </a:r>
              </a:p>
              <a:p>
                <a:pPr algn="ctr"/>
                <a:r>
                  <a:rPr lang="en-US" altLang="ko-KR" sz="1050" dirty="0"/>
                  <a:t>- </a:t>
                </a:r>
                <a:r>
                  <a:rPr lang="en-US" altLang="ko-KR" sz="1050" dirty="0" err="1"/>
                  <a:t>damageDealt</a:t>
                </a:r>
                <a:endParaRPr lang="ko-KR" altLang="en-US" sz="105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FABE1B-E57F-070A-D73A-EF9858F5D6B6}"/>
              </a:ext>
            </a:extLst>
          </p:cNvPr>
          <p:cNvGrpSpPr/>
          <p:nvPr/>
        </p:nvGrpSpPr>
        <p:grpSpPr>
          <a:xfrm>
            <a:off x="3639713" y="711304"/>
            <a:ext cx="1833526" cy="5708610"/>
            <a:chOff x="3639713" y="711304"/>
            <a:chExt cx="1833526" cy="5708610"/>
          </a:xfrm>
        </p:grpSpPr>
        <p:grpSp>
          <p:nvGrpSpPr>
            <p:cNvPr id="54" name="그룹 53"/>
            <p:cNvGrpSpPr/>
            <p:nvPr/>
          </p:nvGrpSpPr>
          <p:grpSpPr>
            <a:xfrm>
              <a:off x="3639713" y="711304"/>
              <a:ext cx="1833526" cy="5708610"/>
              <a:chOff x="4558450" y="711304"/>
              <a:chExt cx="2292775" cy="5708610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4558450" y="711304"/>
                <a:ext cx="2292775" cy="5708610"/>
              </a:xfrm>
              <a:prstGeom prst="rect">
                <a:avLst/>
              </a:prstGeom>
              <a:solidFill>
                <a:schemeClr val="bg1">
                  <a:lumMod val="95000"/>
                  <a:lumOff val="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8" name="그룹 117"/>
              <p:cNvGrpSpPr/>
              <p:nvPr/>
            </p:nvGrpSpPr>
            <p:grpSpPr>
              <a:xfrm>
                <a:off x="4790014" y="1628800"/>
                <a:ext cx="1804691" cy="1387459"/>
                <a:chOff x="179512" y="1628800"/>
                <a:chExt cx="1804691" cy="1387459"/>
              </a:xfrm>
            </p:grpSpPr>
            <p:sp>
              <p:nvSpPr>
                <p:cNvPr id="119" name="직사각형 118"/>
                <p:cNvSpPr/>
                <p:nvPr/>
              </p:nvSpPr>
              <p:spPr>
                <a:xfrm>
                  <a:off x="519248" y="1628800"/>
                  <a:ext cx="1125218" cy="288032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effectLst>
                  <a:softEdge rad="12700"/>
                </a:effectLst>
                <a:scene3d>
                  <a:camera prst="obliqueTop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spc="300" dirty="0" err="1">
                      <a:solidFill>
                        <a:schemeClr val="bg1"/>
                      </a:solidFill>
                      <a:latin typeface="Haettenschweiler" panose="020B0706040902060204" pitchFamily="34" charset="0"/>
                    </a:rPr>
                    <a:t>문석민</a:t>
                  </a:r>
                  <a:endParaRPr lang="ko-KR" altLang="en-US" sz="1400" spc="300" dirty="0">
                    <a:solidFill>
                      <a:schemeClr val="bg1"/>
                    </a:solidFill>
                    <a:latin typeface="Haettenschweiler" panose="020B0706040902060204" pitchFamily="34" charset="0"/>
                  </a:endParaRP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179512" y="2116013"/>
                  <a:ext cx="1804691" cy="900246"/>
                </a:xfrm>
                <a:prstGeom prst="rect">
                  <a:avLst/>
                </a:prstGeom>
                <a:noFill/>
                <a:scene3d>
                  <a:camera prst="obliqueTop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killPoints</a:t>
                  </a:r>
                  <a:endParaRPr lang="en-US" altLang="ko-KR" sz="1050" dirty="0"/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winPoints</a:t>
                  </a:r>
                  <a:endParaRPr lang="en-US" altLang="ko-KR" sz="1050" dirty="0"/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numGroups</a:t>
                  </a:r>
                  <a:endParaRPr lang="en-US" altLang="ko-KR" sz="1050" dirty="0"/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maxPlace</a:t>
                  </a:r>
                  <a:endParaRPr lang="en-US" altLang="ko-KR" sz="1050" dirty="0"/>
                </a:p>
                <a:p>
                  <a:pPr marL="171450" indent="-171450" algn="ctr">
                    <a:buFontTx/>
                    <a:buChar char="-"/>
                  </a:pPr>
                  <a:r>
                    <a:rPr lang="en-US" altLang="ko-KR" sz="1050" dirty="0" err="1"/>
                    <a:t>winPlacePerc</a:t>
                  </a:r>
                  <a:endParaRPr lang="en-US" altLang="ko-KR" sz="1050" dirty="0"/>
                </a:p>
              </p:txBody>
            </p:sp>
          </p:grp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53F2FE-D8F4-BBFE-0635-C87188F77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074" y="3988764"/>
              <a:ext cx="820161" cy="75985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85483B-9043-60A6-5104-D02EA2B6C020}"/>
              </a:ext>
            </a:extLst>
          </p:cNvPr>
          <p:cNvGrpSpPr/>
          <p:nvPr/>
        </p:nvGrpSpPr>
        <p:grpSpPr>
          <a:xfrm>
            <a:off x="5472090" y="721535"/>
            <a:ext cx="1833526" cy="5708610"/>
            <a:chOff x="5472090" y="721535"/>
            <a:chExt cx="1833526" cy="5708610"/>
          </a:xfrm>
        </p:grpSpPr>
        <p:grpSp>
          <p:nvGrpSpPr>
            <p:cNvPr id="55" name="그룹 54"/>
            <p:cNvGrpSpPr/>
            <p:nvPr/>
          </p:nvGrpSpPr>
          <p:grpSpPr>
            <a:xfrm>
              <a:off x="5472090" y="721535"/>
              <a:ext cx="1833526" cy="5708610"/>
              <a:chOff x="6851224" y="711304"/>
              <a:chExt cx="2292775" cy="5708610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6851224" y="711304"/>
                <a:ext cx="2292775" cy="5708610"/>
              </a:xfrm>
              <a:prstGeom prst="rect">
                <a:avLst/>
              </a:prstGeom>
              <a:solidFill>
                <a:schemeClr val="tx1">
                  <a:lumMod val="6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7095265" y="1628800"/>
                <a:ext cx="1804691" cy="1549042"/>
                <a:chOff x="179512" y="1628800"/>
                <a:chExt cx="1804691" cy="1549042"/>
              </a:xfrm>
            </p:grpSpPr>
            <p:sp>
              <p:nvSpPr>
                <p:cNvPr id="123" name="직사각형 122"/>
                <p:cNvSpPr/>
                <p:nvPr/>
              </p:nvSpPr>
              <p:spPr>
                <a:xfrm>
                  <a:off x="519248" y="1628800"/>
                  <a:ext cx="1125218" cy="288032"/>
                </a:xfrm>
                <a:prstGeom prst="rect">
                  <a:avLst/>
                </a:prstGeom>
                <a:solidFill>
                  <a:srgbClr val="DA8C00"/>
                </a:solidFill>
                <a:ln>
                  <a:noFill/>
                </a:ln>
                <a:effectLst>
                  <a:softEdge rad="12700"/>
                </a:effectLst>
                <a:scene3d>
                  <a:camera prst="obliqueTop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spc="300" dirty="0" err="1">
                      <a:solidFill>
                        <a:schemeClr val="bg1"/>
                      </a:solidFill>
                      <a:latin typeface="Haettenschweiler" panose="020B0706040902060204" pitchFamily="34" charset="0"/>
                    </a:rPr>
                    <a:t>오세연</a:t>
                  </a:r>
                  <a:endParaRPr lang="ko-KR" altLang="en-US" sz="1400" spc="300" dirty="0">
                    <a:solidFill>
                      <a:schemeClr val="bg1"/>
                    </a:solidFill>
                    <a:latin typeface="Haettenschweiler" panose="020B0706040902060204" pitchFamily="34" charset="0"/>
                  </a:endParaRP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179512" y="2116013"/>
                  <a:ext cx="1804691" cy="1061829"/>
                </a:xfrm>
                <a:prstGeom prst="rect">
                  <a:avLst/>
                </a:prstGeom>
                <a:noFill/>
                <a:scene3d>
                  <a:camera prst="obliqueTop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matchType</a:t>
                  </a:r>
                  <a:endParaRPr lang="en-US" altLang="ko-KR" sz="1050" dirty="0"/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damageDealt</a:t>
                  </a:r>
                  <a:endParaRPr lang="en-US" altLang="ko-KR" sz="1050" dirty="0"/>
                </a:p>
                <a:p>
                  <a:pPr algn="ctr"/>
                  <a:r>
                    <a:rPr lang="en-US" altLang="ko-KR" sz="1050" dirty="0"/>
                    <a:t>- boosts</a:t>
                  </a:r>
                </a:p>
                <a:p>
                  <a:pPr algn="ctr"/>
                  <a:r>
                    <a:rPr lang="en-US" altLang="ko-KR" sz="1050" dirty="0"/>
                    <a:t>- heals</a:t>
                  </a:r>
                </a:p>
                <a:p>
                  <a:pPr algn="ctr"/>
                  <a:r>
                    <a:rPr lang="en-US" altLang="ko-KR" sz="1050" dirty="0"/>
                    <a:t>- assists</a:t>
                  </a:r>
                </a:p>
                <a:p>
                  <a:pPr algn="ctr"/>
                  <a:r>
                    <a:rPr lang="en-US" altLang="ko-KR" sz="1050" dirty="0"/>
                    <a:t>- revives</a:t>
                  </a:r>
                  <a:endParaRPr lang="ko-KR" altLang="en-US" sz="1050" b="1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B401810-CA7F-EAD2-B791-78EAB07A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615" y="3994864"/>
              <a:ext cx="816473" cy="75985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11859B-E4BA-DCF8-621F-0EBA5C4A33AD}"/>
              </a:ext>
            </a:extLst>
          </p:cNvPr>
          <p:cNvGrpSpPr/>
          <p:nvPr/>
        </p:nvGrpSpPr>
        <p:grpSpPr>
          <a:xfrm>
            <a:off x="-33029" y="711304"/>
            <a:ext cx="1839455" cy="5708610"/>
            <a:chOff x="-33029" y="711304"/>
            <a:chExt cx="1839455" cy="5708610"/>
          </a:xfrm>
        </p:grpSpPr>
        <p:grpSp>
          <p:nvGrpSpPr>
            <p:cNvPr id="52" name="그룹 51"/>
            <p:cNvGrpSpPr/>
            <p:nvPr/>
          </p:nvGrpSpPr>
          <p:grpSpPr>
            <a:xfrm>
              <a:off x="-33029" y="711304"/>
              <a:ext cx="1839455" cy="5708610"/>
              <a:chOff x="-33029" y="711304"/>
              <a:chExt cx="2292775" cy="5708610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-33029" y="711304"/>
                <a:ext cx="2292775" cy="5708610"/>
              </a:xfrm>
              <a:prstGeom prst="rect">
                <a:avLst/>
              </a:prstGeom>
              <a:solidFill>
                <a:schemeClr val="bg1">
                  <a:lumMod val="95000"/>
                  <a:lumOff val="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179512" y="1628800"/>
                <a:ext cx="1804691" cy="1225877"/>
                <a:chOff x="179512" y="1628800"/>
                <a:chExt cx="1804691" cy="1225877"/>
              </a:xfrm>
            </p:grpSpPr>
            <p:sp>
              <p:nvSpPr>
                <p:cNvPr id="80" name="직사각형 79"/>
                <p:cNvSpPr/>
                <p:nvPr/>
              </p:nvSpPr>
              <p:spPr>
                <a:xfrm>
                  <a:off x="519248" y="1628800"/>
                  <a:ext cx="1125218" cy="288032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effectLst>
                  <a:softEdge rad="12700"/>
                </a:effectLst>
                <a:scene3d>
                  <a:camera prst="obliqueTop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spc="300" dirty="0" err="1">
                      <a:solidFill>
                        <a:schemeClr val="bg1"/>
                      </a:solidFill>
                      <a:latin typeface="Haettenschweiler" panose="020B0706040902060204" pitchFamily="34" charset="0"/>
                    </a:rPr>
                    <a:t>진승범</a:t>
                  </a:r>
                  <a:endParaRPr lang="ko-KR" altLang="en-US" sz="1400" spc="300" dirty="0">
                    <a:solidFill>
                      <a:schemeClr val="bg1"/>
                    </a:solidFill>
                    <a:latin typeface="Haettenschweiler" panose="020B0706040902060204" pitchFamily="34" charset="0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179512" y="2116013"/>
                  <a:ext cx="1804691" cy="738664"/>
                </a:xfrm>
                <a:prstGeom prst="rect">
                  <a:avLst/>
                </a:prstGeom>
                <a:noFill/>
                <a:scene3d>
                  <a:camera prst="obliqueTop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/>
                    <a:t>- kills</a:t>
                  </a:r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killStreaks</a:t>
                  </a:r>
                  <a:endParaRPr lang="en-US" altLang="ko-KR" sz="1050" dirty="0"/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weaponsAcquired</a:t>
                  </a:r>
                  <a:endParaRPr lang="en-US" altLang="ko-KR" sz="1050" dirty="0"/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damageDealt</a:t>
                  </a:r>
                  <a:endParaRPr lang="ko-KR" altLang="en-US" sz="1050" b="1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pic>
          <p:nvPicPr>
            <p:cNvPr id="8" name="그림 7" descr="광장이(가) 표시된 사진&#10;&#10;자동 생성된 설명">
              <a:extLst>
                <a:ext uri="{FF2B5EF4-FFF2-40B4-BE49-F238E27FC236}">
                  <a16:creationId xmlns:a16="http://schemas.microsoft.com/office/drawing/2014/main" id="{5985A34D-B38F-C84B-D47A-B30B5E00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00" y="4011632"/>
              <a:ext cx="804895" cy="736987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F05E32-A51F-C329-802A-558B6FBF66A8}"/>
              </a:ext>
            </a:extLst>
          </p:cNvPr>
          <p:cNvGrpSpPr/>
          <p:nvPr/>
        </p:nvGrpSpPr>
        <p:grpSpPr>
          <a:xfrm>
            <a:off x="7304465" y="735422"/>
            <a:ext cx="1833526" cy="5708610"/>
            <a:chOff x="7304465" y="735422"/>
            <a:chExt cx="1833526" cy="570861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8D17C22-D8BC-2A22-DCD9-E8DDBB365807}"/>
                </a:ext>
              </a:extLst>
            </p:cNvPr>
            <p:cNvGrpSpPr/>
            <p:nvPr/>
          </p:nvGrpSpPr>
          <p:grpSpPr>
            <a:xfrm>
              <a:off x="7304465" y="735422"/>
              <a:ext cx="1833526" cy="5708610"/>
              <a:chOff x="4558450" y="711304"/>
              <a:chExt cx="2292775" cy="5708610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D63A5561-DF21-1FE3-3F7E-8C47C32463FD}"/>
                  </a:ext>
                </a:extLst>
              </p:cNvPr>
              <p:cNvSpPr/>
              <p:nvPr/>
            </p:nvSpPr>
            <p:spPr>
              <a:xfrm>
                <a:off x="4558450" y="711304"/>
                <a:ext cx="2292775" cy="5708610"/>
              </a:xfrm>
              <a:prstGeom prst="rect">
                <a:avLst/>
              </a:prstGeom>
              <a:solidFill>
                <a:schemeClr val="bg1">
                  <a:lumMod val="95000"/>
                  <a:lumOff val="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96D1904-8FB0-F58D-D6CF-E0DA34F859D4}"/>
                  </a:ext>
                </a:extLst>
              </p:cNvPr>
              <p:cNvGrpSpPr/>
              <p:nvPr/>
            </p:nvGrpSpPr>
            <p:grpSpPr>
              <a:xfrm>
                <a:off x="4790014" y="1628800"/>
                <a:ext cx="1804691" cy="1549042"/>
                <a:chOff x="179512" y="1628800"/>
                <a:chExt cx="1804691" cy="1549042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96A667D3-E847-A32F-862C-9BC59B3B6BD0}"/>
                    </a:ext>
                  </a:extLst>
                </p:cNvPr>
                <p:cNvSpPr/>
                <p:nvPr/>
              </p:nvSpPr>
              <p:spPr>
                <a:xfrm>
                  <a:off x="519248" y="1628800"/>
                  <a:ext cx="1125218" cy="288032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effectLst>
                  <a:softEdge rad="12700"/>
                </a:effectLst>
                <a:scene3d>
                  <a:camera prst="obliqueTopLef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spc="300" dirty="0">
                      <a:solidFill>
                        <a:schemeClr val="bg1"/>
                      </a:solidFill>
                      <a:latin typeface="Haettenschweiler" panose="020B0706040902060204" pitchFamily="34" charset="0"/>
                    </a:rPr>
                    <a:t>윤상현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4609DD7-7D4E-178E-E72E-C07975CE525D}"/>
                    </a:ext>
                  </a:extLst>
                </p:cNvPr>
                <p:cNvSpPr txBox="1"/>
                <p:nvPr/>
              </p:nvSpPr>
              <p:spPr>
                <a:xfrm>
                  <a:off x="179512" y="2116013"/>
                  <a:ext cx="1804691" cy="1061829"/>
                </a:xfrm>
                <a:prstGeom prst="rect">
                  <a:avLst/>
                </a:prstGeom>
                <a:noFill/>
                <a:scene3d>
                  <a:camera prst="obliqueTop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matchType</a:t>
                  </a:r>
                  <a:r>
                    <a:rPr lang="en-US" altLang="ko-KR" sz="1050" dirty="0"/>
                    <a:t> </a:t>
                  </a:r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rideDistance</a:t>
                  </a:r>
                  <a:endParaRPr lang="en-US" altLang="ko-KR" sz="1050" dirty="0"/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swimDistance</a:t>
                  </a:r>
                  <a:endParaRPr lang="en-US" altLang="ko-KR" sz="1050" dirty="0"/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walkDistance</a:t>
                  </a:r>
                  <a:endParaRPr lang="en-US" altLang="ko-KR" sz="1050" dirty="0"/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weaponsAcquired</a:t>
                  </a:r>
                  <a:endParaRPr lang="en-US" altLang="ko-KR" sz="1050" dirty="0"/>
                </a:p>
                <a:p>
                  <a:pPr algn="ctr"/>
                  <a:r>
                    <a:rPr lang="en-US" altLang="ko-KR" sz="1050" dirty="0"/>
                    <a:t>- </a:t>
                  </a:r>
                  <a:r>
                    <a:rPr lang="en-US" altLang="ko-KR" sz="1050" dirty="0" err="1"/>
                    <a:t>vehicleDestroys</a:t>
                  </a:r>
                  <a:endParaRPr lang="ko-KR" altLang="en-US" sz="1050" b="1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pic>
          <p:nvPicPr>
            <p:cNvPr id="10" name="그림 9" descr="텍스트, 무척추동물이(가) 표시된 사진&#10;&#10;자동 생성된 설명">
              <a:extLst>
                <a:ext uri="{FF2B5EF4-FFF2-40B4-BE49-F238E27FC236}">
                  <a16:creationId xmlns:a16="http://schemas.microsoft.com/office/drawing/2014/main" id="{D8A7B7B8-775C-4301-7CA4-8810BD91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203" y="3980235"/>
              <a:ext cx="883859" cy="766446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3C96197-9A80-B140-F30B-020075196564}"/>
              </a:ext>
            </a:extLst>
          </p:cNvPr>
          <p:cNvSpPr txBox="1"/>
          <p:nvPr/>
        </p:nvSpPr>
        <p:spPr>
          <a:xfrm>
            <a:off x="4412813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9C240D-B98D-E2FE-D70D-623895B77BEE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D214DB0-3AE5-A153-4F9B-B5CB53D2D1B2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45A87A3-4FE0-2192-1668-084ECE094849}"/>
              </a:ext>
            </a:extLst>
          </p:cNvPr>
          <p:cNvSpPr txBox="1"/>
          <p:nvPr/>
        </p:nvSpPr>
        <p:spPr>
          <a:xfrm>
            <a:off x="7320258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60480D-49C5-A02D-707A-28F73D076DE3}"/>
              </a:ext>
            </a:extLst>
          </p:cNvPr>
          <p:cNvSpPr txBox="1"/>
          <p:nvPr/>
        </p:nvSpPr>
        <p:spPr>
          <a:xfrm>
            <a:off x="2540841" y="10764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71993C-E5B0-8731-C7F1-0FF3C10ED1D3}"/>
              </a:ext>
            </a:extLst>
          </p:cNvPr>
          <p:cNvSpPr txBox="1"/>
          <p:nvPr/>
        </p:nvSpPr>
        <p:spPr>
          <a:xfrm>
            <a:off x="3405769" y="116428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142" name="직사각형 141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자유형 143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4284" y="200374"/>
              <a:ext cx="1532792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aettenschweiler" panose="020B0706040902060204" pitchFamily="34" charset="0"/>
                  <a:cs typeface="DaunPenh" panose="01010101010101010101" pitchFamily="2" charset="0"/>
                </a:rPr>
                <a:t>Chapter. 1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09511" y="4554"/>
              <a:ext cx="802463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aettenschweiler" panose="020B0706040902060204" pitchFamily="34" charset="0"/>
                  <a:cs typeface="DaunPenh" panose="01010101010101010101" pitchFamily="2" charset="0"/>
                </a:rPr>
                <a:t>Team</a:t>
              </a:r>
              <a:r>
                <a:rPr lang="ko-KR" altLang="en-US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aettenschweiler" panose="020B0706040902060204" pitchFamily="34" charset="0"/>
                  <a:cs typeface="DaunPenh" panose="01010101010101010101" pitchFamily="2" charset="0"/>
                </a:rPr>
                <a:t> </a:t>
              </a:r>
              <a:r>
                <a:rPr lang="en-US" altLang="ko-KR" sz="2000" kern="1300" spc="80" dirty="0">
                  <a:solidFill>
                    <a:srgbClr val="FFC000"/>
                  </a:solid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aettenschweiler" panose="020B0706040902060204" pitchFamily="34" charset="0"/>
                  <a:cs typeface="DaunPenh" panose="01010101010101010101" pitchFamily="2" charset="0"/>
                </a:rPr>
                <a:t>7</a:t>
              </a:r>
              <a:endPara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endParaRPr>
            </a:p>
          </p:txBody>
        </p:sp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153" name="TextBox 152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Column 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담당 지정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CD4F4F-90EF-19E6-43A7-E3801E38AC79}"/>
              </a:ext>
            </a:extLst>
          </p:cNvPr>
          <p:cNvGrpSpPr/>
          <p:nvPr/>
        </p:nvGrpSpPr>
        <p:grpSpPr>
          <a:xfrm>
            <a:off x="2540840" y="106745"/>
            <a:ext cx="5715521" cy="270394"/>
            <a:chOff x="2540840" y="74377"/>
            <a:chExt cx="5715521" cy="27039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B7D4B48-9C86-FE17-97D3-EE4AC351BDBE}"/>
                </a:ext>
              </a:extLst>
            </p:cNvPr>
            <p:cNvSpPr txBox="1"/>
            <p:nvPr/>
          </p:nvSpPr>
          <p:spPr>
            <a:xfrm>
              <a:off x="4412812" y="83097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CHAPTER3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A22F563-A35B-4873-C508-EC4967A57268}"/>
                </a:ext>
              </a:extLst>
            </p:cNvPr>
            <p:cNvSpPr txBox="1"/>
            <p:nvPr/>
          </p:nvSpPr>
          <p:spPr>
            <a:xfrm>
              <a:off x="5420924" y="83097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CHAPTER4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6B3E462-1647-A41B-D6FD-197D3F255238}"/>
                </a:ext>
              </a:extLst>
            </p:cNvPr>
            <p:cNvSpPr txBox="1"/>
            <p:nvPr/>
          </p:nvSpPr>
          <p:spPr>
            <a:xfrm>
              <a:off x="6429036" y="83097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CHAPTER5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B72381-73FF-DE1A-AB7C-2C2AFF1451D8}"/>
                </a:ext>
              </a:extLst>
            </p:cNvPr>
            <p:cNvSpPr txBox="1"/>
            <p:nvPr/>
          </p:nvSpPr>
          <p:spPr>
            <a:xfrm>
              <a:off x="7320257" y="81736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CHAPTER6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31DEF41-AF6A-9326-3CFF-706744E767EE}"/>
                </a:ext>
              </a:extLst>
            </p:cNvPr>
            <p:cNvSpPr txBox="1"/>
            <p:nvPr/>
          </p:nvSpPr>
          <p:spPr>
            <a:xfrm>
              <a:off x="2540840" y="74377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CHAPTER1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697E99D-6ACB-9B71-2E1E-27A4FC42C346}"/>
                </a:ext>
              </a:extLst>
            </p:cNvPr>
            <p:cNvSpPr txBox="1"/>
            <p:nvPr/>
          </p:nvSpPr>
          <p:spPr>
            <a:xfrm>
              <a:off x="3405768" y="83161"/>
              <a:ext cx="93610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CHAPTER2</a:t>
              </a:r>
              <a:endParaRPr lang="ko-KR" altLang="en-US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59E1F43-61BB-DB7D-2B8C-FD16AE6D67E4}"/>
              </a:ext>
            </a:extLst>
          </p:cNvPr>
          <p:cNvSpPr txBox="1"/>
          <p:nvPr/>
        </p:nvSpPr>
        <p:spPr>
          <a:xfrm>
            <a:off x="3837334" y="2963039"/>
            <a:ext cx="1443207" cy="57708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Id</a:t>
            </a:r>
          </a:p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05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matchId</a:t>
            </a:r>
            <a:endParaRPr lang="en-US" altLang="ko-KR" sz="105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105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groupId</a:t>
            </a:r>
            <a:endParaRPr lang="ko-KR" altLang="en-US" sz="105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개, 잔디, 녹색, 하얀색이(가) 표시된 사진&#10;&#10;자동 생성된 설명">
            <a:extLst>
              <a:ext uri="{FF2B5EF4-FFF2-40B4-BE49-F238E27FC236}">
                <a16:creationId xmlns:a16="http://schemas.microsoft.com/office/drawing/2014/main" id="{3667EFA0-1C8A-B928-4C3D-100BBEAFF0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90" y="3983859"/>
            <a:ext cx="819758" cy="7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9B9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9B9B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60"/>
                            </p:stCondLst>
                            <p:childTnLst>
                              <p:par>
                                <p:cTn id="3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00525" y="958040"/>
            <a:ext cx="3613811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1</a:t>
            </a:r>
            <a:r>
              <a:rPr lang="en-US" altLang="ko-KR" sz="4400" kern="1300" spc="80" baseline="3000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st</a:t>
            </a:r>
            <a:r>
              <a:rPr lang="ko-KR" altLang="en-US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MODELING</a:t>
            </a:r>
            <a:endParaRPr lang="ko-KR" altLang="en-US" sz="44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결과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77D8D0-0821-8D76-C28B-6E87294A0D38}"/>
              </a:ext>
            </a:extLst>
          </p:cNvPr>
          <p:cNvSpPr txBox="1"/>
          <p:nvPr/>
        </p:nvSpPr>
        <p:spPr>
          <a:xfrm>
            <a:off x="4412813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80B00B-8D35-D7A9-3562-0958F16D9749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AF9DC-2058-CDB4-2549-FB3816CC5AE9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F2F044-C8DB-C08A-7FE7-47CF429025DF}"/>
              </a:ext>
            </a:extLst>
          </p:cNvPr>
          <p:cNvSpPr txBox="1"/>
          <p:nvPr/>
        </p:nvSpPr>
        <p:spPr>
          <a:xfrm>
            <a:off x="7320258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DBA3E5-753C-3D94-82BF-D771485D3F49}"/>
              </a:ext>
            </a:extLst>
          </p:cNvPr>
          <p:cNvSpPr txBox="1"/>
          <p:nvPr/>
        </p:nvSpPr>
        <p:spPr>
          <a:xfrm>
            <a:off x="2540841" y="10764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B69D39-6485-C793-527C-76A525EF3E5D}"/>
              </a:ext>
            </a:extLst>
          </p:cNvPr>
          <p:cNvSpPr txBox="1"/>
          <p:nvPr/>
        </p:nvSpPr>
        <p:spPr>
          <a:xfrm>
            <a:off x="3405769" y="116428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1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4994D6-CBA3-C8ED-7077-5EE50A0BE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21" y="1944790"/>
            <a:ext cx="6015511" cy="37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36512" y="0"/>
            <a:ext cx="9196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73148" y="3068960"/>
            <a:ext cx="239770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aettenschweiler" panose="020B0706040902060204" pitchFamily="34" charset="0"/>
                <a:ea typeface="나눔고딕 ExtraBold" panose="020D0904000000000000" pitchFamily="50" charset="-127"/>
                <a:cs typeface="DaunPenh" panose="01010101010101010101" pitchFamily="2" charset="0"/>
              </a:rPr>
              <a:t>2</a:t>
            </a:r>
            <a:r>
              <a:rPr lang="en-US" altLang="ko-KR" sz="4400" kern="1300" spc="80" baseline="3000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aettenschweiler" panose="020B0706040902060204" pitchFamily="34" charset="0"/>
                <a:ea typeface="나눔고딕 ExtraBold" panose="020D0904000000000000" pitchFamily="50" charset="-127"/>
                <a:cs typeface="DaunPenh" panose="01010101010101010101" pitchFamily="2" charset="0"/>
              </a:rPr>
              <a:t>nd</a:t>
            </a:r>
            <a:r>
              <a:rPr lang="en-US" altLang="ko-KR" sz="44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aettenschweiler" panose="020B0706040902060204" pitchFamily="34" charset="0"/>
                <a:ea typeface="나눔고딕 ExtraBold" panose="020D0904000000000000" pitchFamily="50" charset="-127"/>
                <a:cs typeface="DaunPenh" panose="01010101010101010101" pitchFamily="2" charset="0"/>
              </a:rPr>
              <a:t> Modeling</a:t>
            </a:r>
            <a:endParaRPr lang="ko-KR" altLang="en-US" sz="4400" kern="1300" spc="80" dirty="0">
              <a:blipFill>
                <a:blip r:embed="rId2"/>
                <a:stretch>
                  <a:fillRect/>
                </a:stretch>
              </a:blip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Haettenschweiler" panose="020B0706040902060204" pitchFamily="34" charset="0"/>
              <a:ea typeface="나눔고딕 ExtraBold" panose="020D0904000000000000" pitchFamily="50" charset="-127"/>
              <a:cs typeface="DaunPenh" panose="01010101010101010101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51920" y="2708920"/>
            <a:ext cx="1440160" cy="3074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CHAPTER. 2</a:t>
            </a:r>
            <a:endParaRPr lang="ko-KR" altLang="en-US" sz="1600" spc="3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31B764-263F-6AF9-1857-BB8890EE9105}"/>
              </a:ext>
            </a:extLst>
          </p:cNvPr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9" name="원형 화살표 11">
              <a:extLst>
                <a:ext uri="{FF2B5EF4-FFF2-40B4-BE49-F238E27FC236}">
                  <a16:creationId xmlns:a16="http://schemas.microsoft.com/office/drawing/2014/main" id="{A3E15224-5620-EBE0-FF36-706D6EE65D70}"/>
                </a:ext>
              </a:extLst>
            </p:cNvPr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B5DB3F7-8953-C05E-DAB4-810530B2C14C}"/>
                </a:ext>
              </a:extLst>
            </p:cNvPr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846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14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46" y="575380"/>
            <a:ext cx="9178630" cy="601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30492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321511" y="711304"/>
            <a:ext cx="6127646" cy="6038340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85190" y="1428703"/>
            <a:ext cx="4172632" cy="417263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18057" y="2269088"/>
            <a:ext cx="2491861" cy="2491861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735A110-7EBA-7146-ADE5-980392575202}"/>
              </a:ext>
            </a:extLst>
          </p:cNvPr>
          <p:cNvSpPr/>
          <p:nvPr/>
        </p:nvSpPr>
        <p:spPr>
          <a:xfrm>
            <a:off x="255197" y="200374"/>
            <a:ext cx="7800706" cy="733308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583" y="-10015"/>
            <a:ext cx="9144000" cy="72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427855"/>
            <a:ext cx="9144000" cy="3344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왼쪽 화살표 50"/>
          <p:cNvSpPr/>
          <p:nvPr/>
        </p:nvSpPr>
        <p:spPr>
          <a:xfrm>
            <a:off x="1420142" y="1935874"/>
            <a:ext cx="7238668" cy="260015"/>
          </a:xfrm>
          <a:prstGeom prst="leftArrow">
            <a:avLst>
              <a:gd name="adj1" fmla="val 50000"/>
              <a:gd name="adj2" fmla="val 97801"/>
            </a:avLst>
          </a:prstGeom>
          <a:gradFill>
            <a:gsLst>
              <a:gs pos="0">
                <a:schemeClr val="tx1">
                  <a:lumMod val="65000"/>
                  <a:alpha val="81000"/>
                </a:schemeClr>
              </a:gs>
              <a:gs pos="100000">
                <a:srgbClr val="DA8C00">
                  <a:alpha val="7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00" y="67020"/>
            <a:ext cx="720080" cy="30378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D97829-340C-19CC-C67C-149FEC23B46C}"/>
              </a:ext>
            </a:extLst>
          </p:cNvPr>
          <p:cNvGrpSpPr/>
          <p:nvPr/>
        </p:nvGrpSpPr>
        <p:grpSpPr>
          <a:xfrm>
            <a:off x="901619" y="2345164"/>
            <a:ext cx="2139770" cy="1255879"/>
            <a:chOff x="901619" y="2345164"/>
            <a:chExt cx="2139770" cy="1255879"/>
          </a:xfrm>
        </p:grpSpPr>
        <p:sp>
          <p:nvSpPr>
            <p:cNvPr id="9" name="TextBox 8"/>
            <p:cNvSpPr txBox="1"/>
            <p:nvPr/>
          </p:nvSpPr>
          <p:spPr>
            <a:xfrm>
              <a:off x="901619" y="2655843"/>
              <a:ext cx="2139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Hyperparameter</a:t>
              </a:r>
              <a:r>
                <a:rPr lang="ko-KR" altLang="en-US" spc="300" dirty="0">
                  <a:latin typeface="Haettenschweiler" panose="020B0706040902060204" pitchFamily="34" charset="0"/>
                </a:rPr>
                <a:t> </a:t>
              </a:r>
              <a:r>
                <a:rPr lang="en-US" altLang="ko-KR" spc="300" dirty="0">
                  <a:latin typeface="Haettenschweiler" panose="020B0706040902060204" pitchFamily="34" charset="0"/>
                </a:rPr>
                <a:t>Tuning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825095" y="2345164"/>
              <a:ext cx="183036" cy="303889"/>
              <a:chOff x="1956927" y="1074728"/>
              <a:chExt cx="244048" cy="405185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순서도: 병합 10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1048660" y="3354822"/>
              <a:ext cx="1804691" cy="24622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LightGBM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907704" y="464263"/>
            <a:ext cx="37444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workflow</a:t>
            </a:r>
            <a:endParaRPr lang="ko-KR" alt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182B08-4509-2510-4C3D-40F9F6F8EA4F}"/>
              </a:ext>
            </a:extLst>
          </p:cNvPr>
          <p:cNvGrpSpPr/>
          <p:nvPr/>
        </p:nvGrpSpPr>
        <p:grpSpPr>
          <a:xfrm>
            <a:off x="4629470" y="2345164"/>
            <a:ext cx="1804691" cy="1049676"/>
            <a:chOff x="4629470" y="2345164"/>
            <a:chExt cx="1804691" cy="1049676"/>
          </a:xfrm>
        </p:grpSpPr>
        <p:grpSp>
          <p:nvGrpSpPr>
            <p:cNvPr id="64" name="그룹 63"/>
            <p:cNvGrpSpPr/>
            <p:nvPr/>
          </p:nvGrpSpPr>
          <p:grpSpPr>
            <a:xfrm>
              <a:off x="5451586" y="2345164"/>
              <a:ext cx="183036" cy="303889"/>
              <a:chOff x="1956927" y="1074728"/>
              <a:chExt cx="244048" cy="405185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67" name="타원 66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순서도: 병합 67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6" name="타원 65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4667404" y="2596523"/>
              <a:ext cx="1739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3th</a:t>
              </a:r>
              <a:r>
                <a:rPr lang="ko-KR" altLang="en-US" spc="300" dirty="0">
                  <a:latin typeface="Haettenschweiler" panose="020B0706040902060204" pitchFamily="34" charset="0"/>
                </a:rPr>
                <a:t> </a:t>
              </a:r>
              <a:r>
                <a:rPr lang="en-US" altLang="ko-KR" spc="300" dirty="0">
                  <a:latin typeface="Haettenschweiler" panose="020B0706040902060204" pitchFamily="34" charset="0"/>
                </a:rPr>
                <a:t>modeling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29470" y="2994730"/>
              <a:ext cx="1804691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Make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new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feature</a:t>
              </a:r>
            </a:p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Categorical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8E3063-424C-C6FB-FDF5-B8FFBD9186E8}"/>
              </a:ext>
            </a:extLst>
          </p:cNvPr>
          <p:cNvGrpSpPr/>
          <p:nvPr/>
        </p:nvGrpSpPr>
        <p:grpSpPr>
          <a:xfrm>
            <a:off x="2782305" y="2345164"/>
            <a:ext cx="1852486" cy="1048918"/>
            <a:chOff x="2782305" y="2345164"/>
            <a:chExt cx="1852486" cy="1048918"/>
          </a:xfrm>
        </p:grpSpPr>
        <p:grpSp>
          <p:nvGrpSpPr>
            <p:cNvPr id="59" name="그룹 58"/>
            <p:cNvGrpSpPr/>
            <p:nvPr/>
          </p:nvGrpSpPr>
          <p:grpSpPr>
            <a:xfrm>
              <a:off x="3596876" y="2345164"/>
              <a:ext cx="183036" cy="303889"/>
              <a:chOff x="1956927" y="1074728"/>
              <a:chExt cx="244048" cy="405185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62" name="타원 61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순서도: 병합 62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타원 60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2978308" y="2601026"/>
              <a:ext cx="1656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4th modeling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82305" y="2993972"/>
              <a:ext cx="1804691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Group by</a:t>
              </a:r>
            </a:p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Categorical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자유형 4"/>
          <p:cNvSpPr/>
          <p:nvPr/>
        </p:nvSpPr>
        <p:spPr>
          <a:xfrm>
            <a:off x="-31047" y="-20857"/>
            <a:ext cx="2653868" cy="1037034"/>
          </a:xfrm>
          <a:custGeom>
            <a:avLst/>
            <a:gdLst>
              <a:gd name="connsiteX0" fmla="*/ 2076450 w 2076450"/>
              <a:gd name="connsiteY0" fmla="*/ 0 h 1009650"/>
              <a:gd name="connsiteX1" fmla="*/ 0 w 2076450"/>
              <a:gd name="connsiteY1" fmla="*/ 0 h 1009650"/>
              <a:gd name="connsiteX2" fmla="*/ 0 w 2076450"/>
              <a:gd name="connsiteY2" fmla="*/ 1009650 h 1009650"/>
              <a:gd name="connsiteX3" fmla="*/ 1190625 w 2076450"/>
              <a:gd name="connsiteY3" fmla="*/ 857250 h 1009650"/>
              <a:gd name="connsiteX4" fmla="*/ 2076450 w 2076450"/>
              <a:gd name="connsiteY4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009650">
                <a:moveTo>
                  <a:pt x="2076450" y="0"/>
                </a:moveTo>
                <a:lnTo>
                  <a:pt x="0" y="0"/>
                </a:lnTo>
                <a:lnTo>
                  <a:pt x="0" y="1009650"/>
                </a:lnTo>
                <a:lnTo>
                  <a:pt x="1190625" y="857250"/>
                </a:lnTo>
                <a:lnTo>
                  <a:pt x="2076450" y="0"/>
                </a:lnTo>
                <a:close/>
              </a:path>
            </a:pathLst>
          </a:custGeom>
          <a:solidFill>
            <a:srgbClr val="DA8C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2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31047" y="6419914"/>
            <a:ext cx="9178506" cy="43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3266" y="6566409"/>
            <a:ext cx="283761" cy="174959"/>
            <a:chOff x="1017634" y="4545031"/>
            <a:chExt cx="411242" cy="254517"/>
          </a:xfrm>
        </p:grpSpPr>
        <p:grpSp>
          <p:nvGrpSpPr>
            <p:cNvPr id="15" name="그룹 14"/>
            <p:cNvGrpSpPr/>
            <p:nvPr/>
          </p:nvGrpSpPr>
          <p:grpSpPr>
            <a:xfrm>
              <a:off x="1171782" y="4545031"/>
              <a:ext cx="257094" cy="254517"/>
              <a:chOff x="1171782" y="4545031"/>
              <a:chExt cx="257094" cy="254517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양쪽 모서리가 둥근 사각형 7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17634" y="4595988"/>
              <a:ext cx="205621" cy="203560"/>
              <a:chOff x="1171782" y="4545031"/>
              <a:chExt cx="257094" cy="254517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9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434665" y="6525344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MEMBER  5/5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52539" y="6566409"/>
            <a:ext cx="1373315" cy="220545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RECEIVE INVITE</a:t>
            </a:r>
            <a:endParaRPr lang="ko-KR" altLang="en-US" sz="1050" b="1" dirty="0">
              <a:solidFill>
                <a:schemeClr val="bg1">
                  <a:lumMod val="95000"/>
                  <a:lumOff val="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L 도형 32"/>
          <p:cNvSpPr/>
          <p:nvPr/>
        </p:nvSpPr>
        <p:spPr>
          <a:xfrm rot="18900000">
            <a:off x="2031287" y="6584625"/>
            <a:ext cx="112525" cy="112102"/>
          </a:xfrm>
          <a:prstGeom prst="corner">
            <a:avLst>
              <a:gd name="adj1" fmla="val 23545"/>
              <a:gd name="adj2" fmla="val 20899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7070076" y="2329581"/>
            <a:ext cx="183036" cy="303889"/>
            <a:chOff x="1956927" y="1074728"/>
            <a:chExt cx="244048" cy="405185"/>
          </a:xfrm>
          <a:solidFill>
            <a:schemeClr val="tx1"/>
          </a:solidFill>
        </p:grpSpPr>
        <p:grpSp>
          <p:nvGrpSpPr>
            <p:cNvPr id="70" name="그룹 69"/>
            <p:cNvGrpSpPr/>
            <p:nvPr/>
          </p:nvGrpSpPr>
          <p:grpSpPr>
            <a:xfrm>
              <a:off x="1956927" y="1074728"/>
              <a:ext cx="244048" cy="405185"/>
              <a:chOff x="1513979" y="1074728"/>
              <a:chExt cx="244048" cy="405185"/>
            </a:xfrm>
            <a:grpFill/>
          </p:grpSpPr>
          <p:sp>
            <p:nvSpPr>
              <p:cNvPr id="72" name="타원 71"/>
              <p:cNvSpPr/>
              <p:nvPr/>
            </p:nvSpPr>
            <p:spPr>
              <a:xfrm>
                <a:off x="1513979" y="1074728"/>
                <a:ext cx="244048" cy="24404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순서도: 병합 72"/>
              <p:cNvSpPr/>
              <p:nvPr/>
            </p:nvSpPr>
            <p:spPr>
              <a:xfrm>
                <a:off x="1513979" y="1208212"/>
                <a:ext cx="244048" cy="271701"/>
              </a:xfrm>
              <a:prstGeom prst="flowChartMer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1" name="타원 70"/>
            <p:cNvSpPr/>
            <p:nvPr/>
          </p:nvSpPr>
          <p:spPr>
            <a:xfrm>
              <a:off x="2017939" y="1135740"/>
              <a:ext cx="122024" cy="122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330387" y="2610772"/>
            <a:ext cx="166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latin typeface="Haettenschweiler" panose="020B0706040902060204" pitchFamily="34" charset="0"/>
              </a:rPr>
              <a:t>2</a:t>
            </a:r>
            <a:r>
              <a:rPr lang="en-US" altLang="ko-KR" spc="300" baseline="30000" dirty="0">
                <a:latin typeface="Haettenschweiler" panose="020B0706040902060204" pitchFamily="34" charset="0"/>
              </a:rPr>
              <a:t>nd</a:t>
            </a:r>
            <a:r>
              <a:rPr lang="ko-KR" altLang="en-US" spc="300" dirty="0">
                <a:latin typeface="Haettenschweiler" panose="020B0706040902060204" pitchFamily="34" charset="0"/>
              </a:rPr>
              <a:t> </a:t>
            </a:r>
            <a:r>
              <a:rPr lang="en-US" altLang="ko-KR" spc="300" dirty="0">
                <a:latin typeface="Haettenschweiler" panose="020B0706040902060204" pitchFamily="34" charset="0"/>
              </a:rPr>
              <a:t>modeling</a:t>
            </a:r>
            <a:endParaRPr lang="ko-KR" altLang="en-US" spc="300" dirty="0">
              <a:latin typeface="Haettenschweiler" panose="020B070604090206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255485" y="2945399"/>
            <a:ext cx="1804691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VIF</a:t>
            </a:r>
          </a:p>
          <a:p>
            <a:pPr algn="ctr"/>
            <a:r>
              <a:rPr lang="ko-KR" altLang="en-US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다중공선성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columns drop</a:t>
            </a:r>
          </a:p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Categorical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04158844-9286-1926-AA07-664C75EA89AF}"/>
              </a:ext>
            </a:extLst>
          </p:cNvPr>
          <p:cNvSpPr/>
          <p:nvPr/>
        </p:nvSpPr>
        <p:spPr>
          <a:xfrm>
            <a:off x="7115835" y="2375340"/>
            <a:ext cx="91518" cy="91518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56D1DF-B23A-7979-ACBA-EC9B65F63A02}"/>
              </a:ext>
            </a:extLst>
          </p:cNvPr>
          <p:cNvGrpSpPr/>
          <p:nvPr/>
        </p:nvGrpSpPr>
        <p:grpSpPr>
          <a:xfrm>
            <a:off x="7659056" y="2321765"/>
            <a:ext cx="1804691" cy="871612"/>
            <a:chOff x="7659056" y="2321765"/>
            <a:chExt cx="1804691" cy="87161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E558F0-B0DA-8F26-1960-78A23E782B96}"/>
                </a:ext>
              </a:extLst>
            </p:cNvPr>
            <p:cNvSpPr txBox="1"/>
            <p:nvPr/>
          </p:nvSpPr>
          <p:spPr>
            <a:xfrm>
              <a:off x="7710735" y="2649053"/>
              <a:ext cx="1662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300" dirty="0">
                  <a:latin typeface="Haettenschweiler" panose="020B0706040902060204" pitchFamily="34" charset="0"/>
                </a:rPr>
                <a:t>1st modeling</a:t>
              </a:r>
              <a:endParaRPr lang="ko-KR" altLang="en-US" sz="1600" spc="300" dirty="0">
                <a:latin typeface="Haettenschweiler" panose="020B0706040902060204" pitchFamily="34" charset="0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13AE307-EF1D-B355-592C-314425D99413}"/>
                </a:ext>
              </a:extLst>
            </p:cNvPr>
            <p:cNvGrpSpPr/>
            <p:nvPr/>
          </p:nvGrpSpPr>
          <p:grpSpPr>
            <a:xfrm>
              <a:off x="8370598" y="2321765"/>
              <a:ext cx="183036" cy="303889"/>
              <a:chOff x="1513979" y="1074728"/>
              <a:chExt cx="244048" cy="405185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69775F5-ABA0-EDB0-0990-388474982741}"/>
                  </a:ext>
                </a:extLst>
              </p:cNvPr>
              <p:cNvSpPr/>
              <p:nvPr/>
            </p:nvSpPr>
            <p:spPr>
              <a:xfrm>
                <a:off x="1513979" y="1074728"/>
                <a:ext cx="244048" cy="2440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순서도: 병합 91">
                <a:extLst>
                  <a:ext uri="{FF2B5EF4-FFF2-40B4-BE49-F238E27FC236}">
                    <a16:creationId xmlns:a16="http://schemas.microsoft.com/office/drawing/2014/main" id="{2AA7059C-77C2-4217-3897-1FA6370DECB2}"/>
                  </a:ext>
                </a:extLst>
              </p:cNvPr>
              <p:cNvSpPr/>
              <p:nvPr/>
            </p:nvSpPr>
            <p:spPr>
              <a:xfrm>
                <a:off x="1513979" y="1208212"/>
                <a:ext cx="244048" cy="271701"/>
              </a:xfrm>
              <a:prstGeom prst="flowChartMerg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84CB0A3-E4B9-8440-3C18-8AB22A681A9B}"/>
                </a:ext>
              </a:extLst>
            </p:cNvPr>
            <p:cNvSpPr/>
            <p:nvPr/>
          </p:nvSpPr>
          <p:spPr>
            <a:xfrm>
              <a:off x="8416357" y="2367524"/>
              <a:ext cx="91518" cy="91518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2F6F8C-22CD-23A9-B49E-A7E15F6BB38C}"/>
                </a:ext>
              </a:extLst>
            </p:cNvPr>
            <p:cNvSpPr txBox="1"/>
            <p:nvPr/>
          </p:nvSpPr>
          <p:spPr>
            <a:xfrm>
              <a:off x="7659056" y="2962545"/>
              <a:ext cx="1804691" cy="2308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it-IT" altLang="ko-KR" sz="9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 columns drop</a:t>
              </a:r>
              <a:endPara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A41F6D04-5ABD-BF5E-D1A6-7791A92A8EB1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269321-B426-9FA2-230A-F433072F8E5B}"/>
              </a:ext>
            </a:extLst>
          </p:cNvPr>
          <p:cNvSpPr txBox="1"/>
          <p:nvPr/>
        </p:nvSpPr>
        <p:spPr>
          <a:xfrm>
            <a:off x="4412813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AD1E91-2193-B18B-455D-97962809EEB4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7FDEA5F-E521-F4C1-0F56-F9B42C661A34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2259BC-50CA-F462-EED9-07195A8F9261}"/>
              </a:ext>
            </a:extLst>
          </p:cNvPr>
          <p:cNvSpPr txBox="1"/>
          <p:nvPr/>
        </p:nvSpPr>
        <p:spPr>
          <a:xfrm>
            <a:off x="7320258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F3D20A-ED83-0EE6-D5B6-D8566DDE3686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B5C927E-2C1D-A849-53F5-0D3EE88A35FB}"/>
              </a:ext>
            </a:extLst>
          </p:cNvPr>
          <p:cNvSpPr txBox="1"/>
          <p:nvPr/>
        </p:nvSpPr>
        <p:spPr>
          <a:xfrm>
            <a:off x="3463147" y="114775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91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B3B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1217054" y="930500"/>
            <a:ext cx="361381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8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EDA</a:t>
            </a:r>
            <a:endParaRPr lang="ko-KR" altLang="en-US" sz="48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– </a:t>
              </a:r>
              <a:r>
                <a:rPr lang="en-US" altLang="ko-KR" sz="1100" b="1" dirty="0" err="1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Corr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77D8D0-0821-8D76-C28B-6E87294A0D38}"/>
              </a:ext>
            </a:extLst>
          </p:cNvPr>
          <p:cNvSpPr txBox="1"/>
          <p:nvPr/>
        </p:nvSpPr>
        <p:spPr>
          <a:xfrm>
            <a:off x="4412813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80B00B-8D35-D7A9-3562-0958F16D9749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AF9DC-2058-CDB4-2549-FB3816CC5AE9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F2F044-C8DB-C08A-7FE7-47CF429025DF}"/>
              </a:ext>
            </a:extLst>
          </p:cNvPr>
          <p:cNvSpPr txBox="1"/>
          <p:nvPr/>
        </p:nvSpPr>
        <p:spPr>
          <a:xfrm>
            <a:off x="7320258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B69D39-6485-C793-527C-76A525EF3E5D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2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8E4D04-C2D5-4C55-7C16-78F82486CDD7}"/>
              </a:ext>
            </a:extLst>
          </p:cNvPr>
          <p:cNvSpPr txBox="1"/>
          <p:nvPr/>
        </p:nvSpPr>
        <p:spPr>
          <a:xfrm>
            <a:off x="3463147" y="114775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DE6EC-5CD4-4F21-2B19-017C7BD9B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798658"/>
            <a:ext cx="6202164" cy="55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1FC7DD-EBCD-90F0-8BBF-126723D13F44}"/>
              </a:ext>
            </a:extLst>
          </p:cNvPr>
          <p:cNvSpPr/>
          <p:nvPr/>
        </p:nvSpPr>
        <p:spPr>
          <a:xfrm>
            <a:off x="5839426" y="3242304"/>
            <a:ext cx="36004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0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1217054" y="930500"/>
            <a:ext cx="361381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8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VIF</a:t>
            </a:r>
            <a:endParaRPr lang="ko-KR" altLang="en-US" sz="48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– VIF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77D8D0-0821-8D76-C28B-6E87294A0D38}"/>
              </a:ext>
            </a:extLst>
          </p:cNvPr>
          <p:cNvSpPr txBox="1"/>
          <p:nvPr/>
        </p:nvSpPr>
        <p:spPr>
          <a:xfrm>
            <a:off x="4412813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80B00B-8D35-D7A9-3562-0958F16D9749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AF9DC-2058-CDB4-2549-FB3816CC5AE9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F2F044-C8DB-C08A-7FE7-47CF429025DF}"/>
              </a:ext>
            </a:extLst>
          </p:cNvPr>
          <p:cNvSpPr txBox="1"/>
          <p:nvPr/>
        </p:nvSpPr>
        <p:spPr>
          <a:xfrm>
            <a:off x="7320258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B69D39-6485-C793-527C-76A525EF3E5D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2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8E4D04-C2D5-4C55-7C16-78F82486CDD7}"/>
              </a:ext>
            </a:extLst>
          </p:cNvPr>
          <p:cNvSpPr txBox="1"/>
          <p:nvPr/>
        </p:nvSpPr>
        <p:spPr>
          <a:xfrm>
            <a:off x="3463147" y="114775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478D5B-50C9-F0EE-CCD5-5A81892B2D5E}"/>
              </a:ext>
            </a:extLst>
          </p:cNvPr>
          <p:cNvGrpSpPr/>
          <p:nvPr/>
        </p:nvGrpSpPr>
        <p:grpSpPr>
          <a:xfrm>
            <a:off x="3010764" y="2498221"/>
            <a:ext cx="2410161" cy="1457528"/>
            <a:chOff x="3010764" y="2498221"/>
            <a:chExt cx="2410161" cy="1457528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56EDB0ED-B56C-9344-DE3B-8DB258511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764" y="2498221"/>
              <a:ext cx="2410161" cy="145752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D1AFD9-E939-CF46-C810-DAD5402FE0EE}"/>
                </a:ext>
              </a:extLst>
            </p:cNvPr>
            <p:cNvSpPr/>
            <p:nvPr/>
          </p:nvSpPr>
          <p:spPr>
            <a:xfrm>
              <a:off x="3010764" y="2715665"/>
              <a:ext cx="2410161" cy="4011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58F712-8D23-DA70-580F-0527C6A90C46}"/>
              </a:ext>
            </a:extLst>
          </p:cNvPr>
          <p:cNvGrpSpPr/>
          <p:nvPr/>
        </p:nvGrpSpPr>
        <p:grpSpPr>
          <a:xfrm>
            <a:off x="6409720" y="1582154"/>
            <a:ext cx="2191056" cy="1200318"/>
            <a:chOff x="6409720" y="1582154"/>
            <a:chExt cx="2191056" cy="1200318"/>
          </a:xfrm>
        </p:grpSpPr>
        <p:pic>
          <p:nvPicPr>
            <p:cNvPr id="7" name="그림 6" descr="테이블이(가) 표시된 사진&#10;&#10;자동 생성된 설명">
              <a:extLst>
                <a:ext uri="{FF2B5EF4-FFF2-40B4-BE49-F238E27FC236}">
                  <a16:creationId xmlns:a16="http://schemas.microsoft.com/office/drawing/2014/main" id="{C5FECD6E-C687-6327-AEB2-431665C46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720" y="1582154"/>
              <a:ext cx="2191056" cy="120031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166195-6F5A-9135-108C-025AB2813766}"/>
                </a:ext>
              </a:extLst>
            </p:cNvPr>
            <p:cNvSpPr/>
            <p:nvPr/>
          </p:nvSpPr>
          <p:spPr>
            <a:xfrm>
              <a:off x="6409720" y="1812874"/>
              <a:ext cx="2191056" cy="1553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71F9BC-5771-ECD0-F1EC-0E1551570DD1}"/>
              </a:ext>
            </a:extLst>
          </p:cNvPr>
          <p:cNvGrpSpPr/>
          <p:nvPr/>
        </p:nvGrpSpPr>
        <p:grpSpPr>
          <a:xfrm>
            <a:off x="6394340" y="3414395"/>
            <a:ext cx="2210108" cy="1238423"/>
            <a:chOff x="6394340" y="3414395"/>
            <a:chExt cx="2210108" cy="1238423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C4DD2934-586F-F4B7-D918-85A7F190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4340" y="3414395"/>
              <a:ext cx="2210108" cy="1238423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B361BFE-7F2F-2700-6DB6-67B86FCDA4E0}"/>
                </a:ext>
              </a:extLst>
            </p:cNvPr>
            <p:cNvSpPr/>
            <p:nvPr/>
          </p:nvSpPr>
          <p:spPr>
            <a:xfrm>
              <a:off x="6406078" y="3625440"/>
              <a:ext cx="2191056" cy="1553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FEBB18-C8E6-5FC6-6670-EEE213C19C09}"/>
              </a:ext>
            </a:extLst>
          </p:cNvPr>
          <p:cNvSpPr/>
          <p:nvPr/>
        </p:nvSpPr>
        <p:spPr>
          <a:xfrm>
            <a:off x="5475437" y="3116770"/>
            <a:ext cx="447051" cy="1096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002DBC-9470-D7B0-D2DE-B5D0BE91CFCF}"/>
              </a:ext>
            </a:extLst>
          </p:cNvPr>
          <p:cNvSpPr/>
          <p:nvPr/>
        </p:nvSpPr>
        <p:spPr>
          <a:xfrm rot="5400000">
            <a:off x="5326962" y="2630922"/>
            <a:ext cx="1081375" cy="1096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ECE1AD-F9D1-DC3A-89E9-600A8173B2C1}"/>
              </a:ext>
            </a:extLst>
          </p:cNvPr>
          <p:cNvSpPr/>
          <p:nvPr/>
        </p:nvSpPr>
        <p:spPr>
          <a:xfrm rot="5400000">
            <a:off x="5326962" y="3602620"/>
            <a:ext cx="1081375" cy="1096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94C889-8C04-C5B2-AF99-9BE2D6BE1598}"/>
              </a:ext>
            </a:extLst>
          </p:cNvPr>
          <p:cNvGrpSpPr/>
          <p:nvPr/>
        </p:nvGrpSpPr>
        <p:grpSpPr>
          <a:xfrm>
            <a:off x="5814522" y="2144664"/>
            <a:ext cx="557637" cy="111374"/>
            <a:chOff x="5814522" y="2144664"/>
            <a:chExt cx="557637" cy="11137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5667D2-B103-DA0E-A705-3868ACCE0F8D}"/>
                </a:ext>
              </a:extLst>
            </p:cNvPr>
            <p:cNvSpPr/>
            <p:nvPr/>
          </p:nvSpPr>
          <p:spPr>
            <a:xfrm>
              <a:off x="5814522" y="2144664"/>
              <a:ext cx="447051" cy="1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B51551CF-E916-BC1D-69FB-1AC99458F37D}"/>
                </a:ext>
              </a:extLst>
            </p:cNvPr>
            <p:cNvSpPr/>
            <p:nvPr/>
          </p:nvSpPr>
          <p:spPr>
            <a:xfrm rot="5400000">
              <a:off x="6262482" y="2146362"/>
              <a:ext cx="109677" cy="10967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F9924C-E6C5-9509-7FBF-06C8BAC7498F}"/>
              </a:ext>
            </a:extLst>
          </p:cNvPr>
          <p:cNvGrpSpPr/>
          <p:nvPr/>
        </p:nvGrpSpPr>
        <p:grpSpPr>
          <a:xfrm>
            <a:off x="5811597" y="4087524"/>
            <a:ext cx="552896" cy="109839"/>
            <a:chOff x="5811597" y="4087524"/>
            <a:chExt cx="552896" cy="10983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9A4F08-325F-5DFA-D22D-3F3B61333C0A}"/>
                </a:ext>
              </a:extLst>
            </p:cNvPr>
            <p:cNvSpPr/>
            <p:nvPr/>
          </p:nvSpPr>
          <p:spPr>
            <a:xfrm>
              <a:off x="5811597" y="4087524"/>
              <a:ext cx="447051" cy="1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2361E279-DD71-8E96-59AE-C4B2B3E8FF84}"/>
                </a:ext>
              </a:extLst>
            </p:cNvPr>
            <p:cNvSpPr/>
            <p:nvPr/>
          </p:nvSpPr>
          <p:spPr>
            <a:xfrm rot="5400000">
              <a:off x="6254816" y="4087687"/>
              <a:ext cx="109677" cy="10967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3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5" grpId="0" animBg="1"/>
      <p:bldP spid="46" grpId="0" animBg="1"/>
      <p:bldP spid="4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541024" y="930500"/>
            <a:ext cx="361381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800" kern="1300" spc="80" dirty="0" err="1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matchType</a:t>
            </a:r>
            <a:endParaRPr lang="ko-KR" altLang="en-US" sz="48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– VIF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77D8D0-0821-8D76-C28B-6E87294A0D38}"/>
              </a:ext>
            </a:extLst>
          </p:cNvPr>
          <p:cNvSpPr txBox="1"/>
          <p:nvPr/>
        </p:nvSpPr>
        <p:spPr>
          <a:xfrm>
            <a:off x="4412813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80B00B-8D35-D7A9-3562-0958F16D9749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AF9DC-2058-CDB4-2549-FB3816CC5AE9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F2F044-C8DB-C08A-7FE7-47CF429025DF}"/>
              </a:ext>
            </a:extLst>
          </p:cNvPr>
          <p:cNvSpPr txBox="1"/>
          <p:nvPr/>
        </p:nvSpPr>
        <p:spPr>
          <a:xfrm>
            <a:off x="7320258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B69D39-6485-C793-527C-76A525EF3E5D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2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8E4D04-C2D5-4C55-7C16-78F82486CDD7}"/>
              </a:ext>
            </a:extLst>
          </p:cNvPr>
          <p:cNvSpPr txBox="1"/>
          <p:nvPr/>
        </p:nvSpPr>
        <p:spPr>
          <a:xfrm>
            <a:off x="3463147" y="114775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384828-6E66-91AE-17E9-312D319CB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276872"/>
            <a:ext cx="2836943" cy="26138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37F8AF-F7ED-2EC0-3771-EA57A917F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70" y="2273101"/>
            <a:ext cx="2836943" cy="26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5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642151" y="930500"/>
            <a:ext cx="361381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8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Columns</a:t>
            </a:r>
            <a:endParaRPr lang="ko-KR" altLang="en-US" sz="48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Columns 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77D8D0-0821-8D76-C28B-6E87294A0D38}"/>
              </a:ext>
            </a:extLst>
          </p:cNvPr>
          <p:cNvSpPr txBox="1"/>
          <p:nvPr/>
        </p:nvSpPr>
        <p:spPr>
          <a:xfrm>
            <a:off x="4412813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80B00B-8D35-D7A9-3562-0958F16D9749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AF9DC-2058-CDB4-2549-FB3816CC5AE9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F2F044-C8DB-C08A-7FE7-47CF429025DF}"/>
              </a:ext>
            </a:extLst>
          </p:cNvPr>
          <p:cNvSpPr txBox="1"/>
          <p:nvPr/>
        </p:nvSpPr>
        <p:spPr>
          <a:xfrm>
            <a:off x="7320258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B69D39-6485-C793-527C-76A525EF3E5D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2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8E4D04-C2D5-4C55-7C16-78F82486CDD7}"/>
              </a:ext>
            </a:extLst>
          </p:cNvPr>
          <p:cNvSpPr txBox="1"/>
          <p:nvPr/>
        </p:nvSpPr>
        <p:spPr>
          <a:xfrm>
            <a:off x="3463147" y="114775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240354-6EF3-2236-DC33-33EDA14F0DFA}"/>
              </a:ext>
            </a:extLst>
          </p:cNvPr>
          <p:cNvSpPr txBox="1"/>
          <p:nvPr/>
        </p:nvSpPr>
        <p:spPr>
          <a:xfrm>
            <a:off x="6357029" y="1638593"/>
            <a:ext cx="18501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kills</a:t>
            </a: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killStreaks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longestKill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headshotKills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DBNOs</a:t>
            </a: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numGroups</a:t>
            </a:r>
            <a:endParaRPr lang="ko-KR" altLang="en-US" sz="1600" b="1" dirty="0">
              <a:latin typeface="Haettenschweiler" panose="020B0706040902060204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b="1" dirty="0">
                <a:latin typeface="Haettenschweiler" panose="020B0706040902060204" pitchFamily="34" charset="0"/>
                <a:ea typeface="나눔스퀘어" panose="020B0600000101010101" pitchFamily="50" charset="-127"/>
              </a:rPr>
              <a:t>- </a:t>
            </a:r>
            <a:r>
              <a:rPr lang="en-US" altLang="ko-KR" sz="1600" b="1" dirty="0" err="1">
                <a:latin typeface="Haettenschweiler" panose="020B0706040902060204" pitchFamily="34" charset="0"/>
                <a:ea typeface="나눔스퀘어" panose="020B0600000101010101" pitchFamily="50" charset="-127"/>
              </a:rPr>
              <a:t>killPlace</a:t>
            </a:r>
            <a:endParaRPr lang="ko-KR" altLang="en-US" sz="1600" b="1" dirty="0">
              <a:latin typeface="Haettenschweiler" panose="020B070604090206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C81B1C-E0AD-9193-162F-EFFCC24AE55A}"/>
              </a:ext>
            </a:extLst>
          </p:cNvPr>
          <p:cNvSpPr txBox="1"/>
          <p:nvPr/>
        </p:nvSpPr>
        <p:spPr>
          <a:xfrm>
            <a:off x="4171261" y="1561649"/>
            <a:ext cx="1443207" cy="280076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matchType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damageDealt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boosts</a:t>
            </a: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heals</a:t>
            </a: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assists</a:t>
            </a: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Revives</a:t>
            </a: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rideDistance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swimDistance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walkDistance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weaponsAcquired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vehicleDestroys</a:t>
            </a:r>
            <a:endParaRPr lang="ko-KR" altLang="en-US" sz="1600" b="1" dirty="0">
              <a:latin typeface="Haettenschweiler" panose="020B070604090206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ABA5C-1CD4-9526-F51E-FBA94795F233}"/>
              </a:ext>
            </a:extLst>
          </p:cNvPr>
          <p:cNvSpPr txBox="1"/>
          <p:nvPr/>
        </p:nvSpPr>
        <p:spPr>
          <a:xfrm>
            <a:off x="4482124" y="4210384"/>
            <a:ext cx="124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maxPlace</a:t>
            </a:r>
            <a:endParaRPr lang="en-US" altLang="ko-KR" sz="1800" dirty="0">
              <a:latin typeface="Haettenschweiler" panose="020B0706040902060204" pitchFamily="34" charset="0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95150-E78A-EB62-3388-33403A4F60CB}"/>
              </a:ext>
            </a:extLst>
          </p:cNvPr>
          <p:cNvSpPr txBox="1"/>
          <p:nvPr/>
        </p:nvSpPr>
        <p:spPr>
          <a:xfrm>
            <a:off x="6883638" y="3334782"/>
            <a:ext cx="130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killPoints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winPoints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057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1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B1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00525" y="930500"/>
            <a:ext cx="3613811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8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Feature</a:t>
            </a:r>
          </a:p>
          <a:p>
            <a:pPr algn="ctr"/>
            <a:r>
              <a:rPr lang="en-US" altLang="ko-KR" sz="48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Importance</a:t>
            </a:r>
            <a:endParaRPr lang="ko-KR" altLang="en-US" sz="48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Columns 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77D8D0-0821-8D76-C28B-6E87294A0D38}"/>
              </a:ext>
            </a:extLst>
          </p:cNvPr>
          <p:cNvSpPr txBox="1"/>
          <p:nvPr/>
        </p:nvSpPr>
        <p:spPr>
          <a:xfrm>
            <a:off x="4412813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80B00B-8D35-D7A9-3562-0958F16D9749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AF9DC-2058-CDB4-2549-FB3816CC5AE9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F2F044-C8DB-C08A-7FE7-47CF429025DF}"/>
              </a:ext>
            </a:extLst>
          </p:cNvPr>
          <p:cNvSpPr txBox="1"/>
          <p:nvPr/>
        </p:nvSpPr>
        <p:spPr>
          <a:xfrm>
            <a:off x="7320258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B69D39-6485-C793-527C-76A525EF3E5D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2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8E4D04-C2D5-4C55-7C16-78F82486CDD7}"/>
              </a:ext>
            </a:extLst>
          </p:cNvPr>
          <p:cNvSpPr txBox="1"/>
          <p:nvPr/>
        </p:nvSpPr>
        <p:spPr>
          <a:xfrm>
            <a:off x="3463147" y="114775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6031A6-8215-1035-A744-D5437A491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60" y="989761"/>
            <a:ext cx="6064836" cy="52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86015C-FD5E-704C-BB1B-CFD54E02A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73" y="4067688"/>
            <a:ext cx="1429982" cy="14299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10E92C-8F94-E343-C489-C0AD3D1E80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08" y="2276872"/>
            <a:ext cx="1429983" cy="1429983"/>
          </a:xfrm>
          <a:prstGeom prst="rect">
            <a:avLst/>
          </a:prstGeom>
        </p:spPr>
      </p:pic>
      <p:pic>
        <p:nvPicPr>
          <p:cNvPr id="8" name="그림 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34E2FBE-AB07-9AF7-B730-759BC706FB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34" y="4058528"/>
            <a:ext cx="1537589" cy="153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2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00525" y="1015390"/>
            <a:ext cx="3613811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2nd</a:t>
            </a:r>
            <a:r>
              <a:rPr lang="ko-KR" altLang="en-US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MODELING</a:t>
            </a:r>
            <a:endParaRPr lang="ko-KR" altLang="en-US" sz="44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결과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2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2DBED-4FF9-E40D-FD9C-81A808444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55" y="1778458"/>
            <a:ext cx="6101298" cy="38143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0A238F9-63F1-4244-18DB-53C7B7C21ADB}"/>
              </a:ext>
            </a:extLst>
          </p:cNvPr>
          <p:cNvSpPr txBox="1"/>
          <p:nvPr/>
        </p:nvSpPr>
        <p:spPr>
          <a:xfrm>
            <a:off x="4412813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D59872-C991-07B7-87C3-B3B843279188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C68228-DA6A-803E-EBE7-CDEAAF82EDD2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CAE363-DADF-06C4-5111-2CF95FB0A24D}"/>
              </a:ext>
            </a:extLst>
          </p:cNvPr>
          <p:cNvSpPr txBox="1"/>
          <p:nvPr/>
        </p:nvSpPr>
        <p:spPr>
          <a:xfrm>
            <a:off x="7320258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35705-308E-E767-6BC4-C36893C4050F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836CEF-E820-3046-5189-36DDEE884B37}"/>
              </a:ext>
            </a:extLst>
          </p:cNvPr>
          <p:cNvSpPr txBox="1"/>
          <p:nvPr/>
        </p:nvSpPr>
        <p:spPr>
          <a:xfrm>
            <a:off x="3463147" y="114775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05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36512" y="0"/>
            <a:ext cx="9196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18452" y="3068960"/>
            <a:ext cx="250709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aettenschweiler" panose="020B0706040902060204" pitchFamily="34" charset="0"/>
                <a:ea typeface="나눔고딕 ExtraBold" panose="020D0904000000000000" pitchFamily="50" charset="-127"/>
                <a:cs typeface="DaunPenh" panose="01010101010101010101" pitchFamily="2" charset="0"/>
              </a:rPr>
              <a:t>3th Modeling</a:t>
            </a:r>
            <a:endParaRPr lang="ko-KR" altLang="en-US" sz="4400" kern="1300" spc="80" dirty="0">
              <a:blipFill>
                <a:blip r:embed="rId2"/>
                <a:stretch>
                  <a:fillRect/>
                </a:stretch>
              </a:blip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Haettenschweiler" panose="020B0706040902060204" pitchFamily="34" charset="0"/>
              <a:ea typeface="나눔고딕 ExtraBold" panose="020D0904000000000000" pitchFamily="50" charset="-127"/>
              <a:cs typeface="DaunPenh" panose="01010101010101010101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51920" y="2708920"/>
            <a:ext cx="1440160" cy="3074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CHAPTER. 3</a:t>
            </a:r>
            <a:endParaRPr lang="ko-KR" altLang="en-US" sz="1600" spc="3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31B764-263F-6AF9-1857-BB8890EE9105}"/>
              </a:ext>
            </a:extLst>
          </p:cNvPr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9" name="원형 화살표 11">
              <a:extLst>
                <a:ext uri="{FF2B5EF4-FFF2-40B4-BE49-F238E27FC236}">
                  <a16:creationId xmlns:a16="http://schemas.microsoft.com/office/drawing/2014/main" id="{A3E15224-5620-EBE0-FF36-706D6EE65D70}"/>
                </a:ext>
              </a:extLst>
            </p:cNvPr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B5DB3F7-8953-C05E-DAB4-810530B2C14C}"/>
                </a:ext>
              </a:extLst>
            </p:cNvPr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453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14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46" y="575380"/>
            <a:ext cx="9178630" cy="601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30492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321511" y="711304"/>
            <a:ext cx="6127646" cy="6038340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85190" y="1428703"/>
            <a:ext cx="4172632" cy="417263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18057" y="2269088"/>
            <a:ext cx="2491861" cy="2491861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735A110-7EBA-7146-ADE5-980392575202}"/>
              </a:ext>
            </a:extLst>
          </p:cNvPr>
          <p:cNvSpPr/>
          <p:nvPr/>
        </p:nvSpPr>
        <p:spPr>
          <a:xfrm>
            <a:off x="255197" y="200374"/>
            <a:ext cx="7800706" cy="733308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583" y="-10015"/>
            <a:ext cx="9144000" cy="72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427855"/>
            <a:ext cx="9144000" cy="3344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왼쪽 화살표 50"/>
          <p:cNvSpPr/>
          <p:nvPr/>
        </p:nvSpPr>
        <p:spPr>
          <a:xfrm>
            <a:off x="1420142" y="1935874"/>
            <a:ext cx="7238668" cy="260015"/>
          </a:xfrm>
          <a:prstGeom prst="leftArrow">
            <a:avLst>
              <a:gd name="adj1" fmla="val 50000"/>
              <a:gd name="adj2" fmla="val 97801"/>
            </a:avLst>
          </a:prstGeom>
          <a:gradFill>
            <a:gsLst>
              <a:gs pos="0">
                <a:schemeClr val="tx1">
                  <a:lumMod val="65000"/>
                  <a:alpha val="81000"/>
                </a:schemeClr>
              </a:gs>
              <a:gs pos="100000">
                <a:srgbClr val="DA8C00">
                  <a:alpha val="7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00" y="67020"/>
            <a:ext cx="720080" cy="30378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D97829-340C-19CC-C67C-149FEC23B46C}"/>
              </a:ext>
            </a:extLst>
          </p:cNvPr>
          <p:cNvGrpSpPr/>
          <p:nvPr/>
        </p:nvGrpSpPr>
        <p:grpSpPr>
          <a:xfrm>
            <a:off x="901619" y="2345164"/>
            <a:ext cx="2139770" cy="1255879"/>
            <a:chOff x="901619" y="2345164"/>
            <a:chExt cx="2139770" cy="1255879"/>
          </a:xfrm>
        </p:grpSpPr>
        <p:sp>
          <p:nvSpPr>
            <p:cNvPr id="9" name="TextBox 8"/>
            <p:cNvSpPr txBox="1"/>
            <p:nvPr/>
          </p:nvSpPr>
          <p:spPr>
            <a:xfrm>
              <a:off x="901619" y="2655843"/>
              <a:ext cx="2139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Hyperparameter</a:t>
              </a:r>
              <a:r>
                <a:rPr lang="ko-KR" altLang="en-US" spc="300" dirty="0">
                  <a:latin typeface="Haettenschweiler" panose="020B0706040902060204" pitchFamily="34" charset="0"/>
                </a:rPr>
                <a:t> </a:t>
              </a:r>
              <a:r>
                <a:rPr lang="en-US" altLang="ko-KR" spc="300" dirty="0">
                  <a:latin typeface="Haettenschweiler" panose="020B0706040902060204" pitchFamily="34" charset="0"/>
                </a:rPr>
                <a:t>Tuning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825095" y="2345164"/>
              <a:ext cx="183036" cy="303889"/>
              <a:chOff x="1956927" y="1074728"/>
              <a:chExt cx="244048" cy="405185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순서도: 병합 10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1048660" y="3354822"/>
              <a:ext cx="1804691" cy="24622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LightGBM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907704" y="464263"/>
            <a:ext cx="37444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workflow</a:t>
            </a:r>
            <a:endParaRPr lang="ko-KR" alt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5451586" y="2345164"/>
            <a:ext cx="183036" cy="303889"/>
            <a:chOff x="1956927" y="1074728"/>
            <a:chExt cx="244048" cy="405185"/>
          </a:xfrm>
        </p:grpSpPr>
        <p:grpSp>
          <p:nvGrpSpPr>
            <p:cNvPr id="65" name="그룹 64"/>
            <p:cNvGrpSpPr/>
            <p:nvPr/>
          </p:nvGrpSpPr>
          <p:grpSpPr>
            <a:xfrm>
              <a:off x="1956927" y="1074728"/>
              <a:ext cx="244048" cy="405185"/>
              <a:chOff x="1513979" y="1074728"/>
              <a:chExt cx="244048" cy="405185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1513979" y="1074728"/>
                <a:ext cx="244048" cy="24404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순서도: 병합 67"/>
              <p:cNvSpPr/>
              <p:nvPr/>
            </p:nvSpPr>
            <p:spPr>
              <a:xfrm>
                <a:off x="1513979" y="1208212"/>
                <a:ext cx="244048" cy="271701"/>
              </a:xfrm>
              <a:prstGeom prst="flowChartMerg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타원 65"/>
            <p:cNvSpPr/>
            <p:nvPr/>
          </p:nvSpPr>
          <p:spPr>
            <a:xfrm>
              <a:off x="2017939" y="1135740"/>
              <a:ext cx="122024" cy="122024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667404" y="2596523"/>
            <a:ext cx="173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latin typeface="Haettenschweiler" panose="020B0706040902060204" pitchFamily="34" charset="0"/>
              </a:rPr>
              <a:t>3th</a:t>
            </a:r>
            <a:r>
              <a:rPr lang="ko-KR" altLang="en-US" spc="300" dirty="0">
                <a:latin typeface="Haettenschweiler" panose="020B0706040902060204" pitchFamily="34" charset="0"/>
              </a:rPr>
              <a:t> </a:t>
            </a:r>
            <a:r>
              <a:rPr lang="en-US" altLang="ko-KR" spc="300" dirty="0">
                <a:latin typeface="Haettenschweiler" panose="020B0706040902060204" pitchFamily="34" charset="0"/>
              </a:rPr>
              <a:t>modeling</a:t>
            </a:r>
            <a:endParaRPr lang="ko-KR" altLang="en-US" spc="300" dirty="0">
              <a:latin typeface="Haettenschweiler" panose="020B070604090206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629470" y="2994730"/>
            <a:ext cx="1804691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Make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</a:t>
            </a:r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</a:p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Categorical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8E3063-424C-C6FB-FDF5-B8FFBD9186E8}"/>
              </a:ext>
            </a:extLst>
          </p:cNvPr>
          <p:cNvGrpSpPr/>
          <p:nvPr/>
        </p:nvGrpSpPr>
        <p:grpSpPr>
          <a:xfrm>
            <a:off x="2782305" y="2345164"/>
            <a:ext cx="1852486" cy="1048918"/>
            <a:chOff x="2782305" y="2345164"/>
            <a:chExt cx="1852486" cy="1048918"/>
          </a:xfrm>
        </p:grpSpPr>
        <p:grpSp>
          <p:nvGrpSpPr>
            <p:cNvPr id="59" name="그룹 58"/>
            <p:cNvGrpSpPr/>
            <p:nvPr/>
          </p:nvGrpSpPr>
          <p:grpSpPr>
            <a:xfrm>
              <a:off x="3596876" y="2345164"/>
              <a:ext cx="183036" cy="303889"/>
              <a:chOff x="1956927" y="1074728"/>
              <a:chExt cx="244048" cy="405185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62" name="타원 61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순서도: 병합 62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타원 60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2978308" y="2601026"/>
              <a:ext cx="1656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4th modeling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82305" y="2993972"/>
              <a:ext cx="1804691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Group by</a:t>
              </a:r>
            </a:p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Categorical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자유형 4"/>
          <p:cNvSpPr/>
          <p:nvPr/>
        </p:nvSpPr>
        <p:spPr>
          <a:xfrm>
            <a:off x="-31047" y="-20857"/>
            <a:ext cx="2653868" cy="1037034"/>
          </a:xfrm>
          <a:custGeom>
            <a:avLst/>
            <a:gdLst>
              <a:gd name="connsiteX0" fmla="*/ 2076450 w 2076450"/>
              <a:gd name="connsiteY0" fmla="*/ 0 h 1009650"/>
              <a:gd name="connsiteX1" fmla="*/ 0 w 2076450"/>
              <a:gd name="connsiteY1" fmla="*/ 0 h 1009650"/>
              <a:gd name="connsiteX2" fmla="*/ 0 w 2076450"/>
              <a:gd name="connsiteY2" fmla="*/ 1009650 h 1009650"/>
              <a:gd name="connsiteX3" fmla="*/ 1190625 w 2076450"/>
              <a:gd name="connsiteY3" fmla="*/ 857250 h 1009650"/>
              <a:gd name="connsiteX4" fmla="*/ 2076450 w 2076450"/>
              <a:gd name="connsiteY4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009650">
                <a:moveTo>
                  <a:pt x="2076450" y="0"/>
                </a:moveTo>
                <a:lnTo>
                  <a:pt x="0" y="0"/>
                </a:lnTo>
                <a:lnTo>
                  <a:pt x="0" y="1009650"/>
                </a:lnTo>
                <a:lnTo>
                  <a:pt x="1190625" y="857250"/>
                </a:lnTo>
                <a:lnTo>
                  <a:pt x="2076450" y="0"/>
                </a:lnTo>
                <a:close/>
              </a:path>
            </a:pathLst>
          </a:custGeom>
          <a:solidFill>
            <a:srgbClr val="DA8C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3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31047" y="6419914"/>
            <a:ext cx="9178506" cy="43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3266" y="6566409"/>
            <a:ext cx="283761" cy="174959"/>
            <a:chOff x="1017634" y="4545031"/>
            <a:chExt cx="411242" cy="254517"/>
          </a:xfrm>
        </p:grpSpPr>
        <p:grpSp>
          <p:nvGrpSpPr>
            <p:cNvPr id="15" name="그룹 14"/>
            <p:cNvGrpSpPr/>
            <p:nvPr/>
          </p:nvGrpSpPr>
          <p:grpSpPr>
            <a:xfrm>
              <a:off x="1171782" y="4545031"/>
              <a:ext cx="257094" cy="254517"/>
              <a:chOff x="1171782" y="4545031"/>
              <a:chExt cx="257094" cy="254517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양쪽 모서리가 둥근 사각형 7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17634" y="4595988"/>
              <a:ext cx="205621" cy="203560"/>
              <a:chOff x="1171782" y="4545031"/>
              <a:chExt cx="257094" cy="254517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9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434665" y="6525344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MEMBER  5/5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52539" y="6566409"/>
            <a:ext cx="1373315" cy="220545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RECEIVE INVITE</a:t>
            </a:r>
            <a:endParaRPr lang="ko-KR" altLang="en-US" sz="1050" b="1" dirty="0">
              <a:solidFill>
                <a:schemeClr val="bg1">
                  <a:lumMod val="95000"/>
                  <a:lumOff val="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L 도형 32"/>
          <p:cNvSpPr/>
          <p:nvPr/>
        </p:nvSpPr>
        <p:spPr>
          <a:xfrm rot="18900000">
            <a:off x="2031287" y="6584625"/>
            <a:ext cx="112525" cy="112102"/>
          </a:xfrm>
          <a:prstGeom prst="corner">
            <a:avLst>
              <a:gd name="adj1" fmla="val 23545"/>
              <a:gd name="adj2" fmla="val 20899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3748D1-53A3-9FE7-F418-5E4188E29938}"/>
              </a:ext>
            </a:extLst>
          </p:cNvPr>
          <p:cNvGrpSpPr/>
          <p:nvPr/>
        </p:nvGrpSpPr>
        <p:grpSpPr>
          <a:xfrm>
            <a:off x="6255485" y="2329581"/>
            <a:ext cx="1804691" cy="1169816"/>
            <a:chOff x="6255485" y="2329581"/>
            <a:chExt cx="1804691" cy="116981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83613A-889F-B498-60E2-F816BD314289}"/>
                </a:ext>
              </a:extLst>
            </p:cNvPr>
            <p:cNvGrpSpPr/>
            <p:nvPr/>
          </p:nvGrpSpPr>
          <p:grpSpPr>
            <a:xfrm>
              <a:off x="6255485" y="2329581"/>
              <a:ext cx="1804691" cy="1169816"/>
              <a:chOff x="6255485" y="2329581"/>
              <a:chExt cx="1804691" cy="1169816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7070076" y="2329581"/>
                <a:ext cx="183036" cy="303889"/>
                <a:chOff x="1956927" y="1074728"/>
                <a:chExt cx="244048" cy="405185"/>
              </a:xfrm>
              <a:solidFill>
                <a:schemeClr val="tx1"/>
              </a:solidFill>
            </p:grpSpPr>
            <p:grpSp>
              <p:nvGrpSpPr>
                <p:cNvPr id="70" name="그룹 69"/>
                <p:cNvGrpSpPr/>
                <p:nvPr/>
              </p:nvGrpSpPr>
              <p:grpSpPr>
                <a:xfrm>
                  <a:off x="1956927" y="1074728"/>
                  <a:ext cx="244048" cy="405185"/>
                  <a:chOff x="1513979" y="1074728"/>
                  <a:chExt cx="244048" cy="405185"/>
                </a:xfrm>
                <a:grpFill/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1513979" y="1074728"/>
                    <a:ext cx="244048" cy="2440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순서도: 병합 72"/>
                  <p:cNvSpPr/>
                  <p:nvPr/>
                </p:nvSpPr>
                <p:spPr>
                  <a:xfrm>
                    <a:off x="1513979" y="1208212"/>
                    <a:ext cx="244048" cy="271701"/>
                  </a:xfrm>
                  <a:prstGeom prst="flowChartMerg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71" name="타원 70"/>
                <p:cNvSpPr/>
                <p:nvPr/>
              </p:nvSpPr>
              <p:spPr>
                <a:xfrm>
                  <a:off x="2017939" y="1135740"/>
                  <a:ext cx="122024" cy="1220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>
              <a:xfrm>
                <a:off x="6330387" y="2610772"/>
                <a:ext cx="1662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300" dirty="0">
                    <a:latin typeface="Haettenschweiler" panose="020B0706040902060204" pitchFamily="34" charset="0"/>
                  </a:rPr>
                  <a:t>2</a:t>
                </a:r>
                <a:r>
                  <a:rPr lang="en-US" altLang="ko-KR" spc="300" baseline="30000" dirty="0">
                    <a:latin typeface="Haettenschweiler" panose="020B0706040902060204" pitchFamily="34" charset="0"/>
                  </a:rPr>
                  <a:t>nd</a:t>
                </a:r>
                <a:r>
                  <a:rPr lang="ko-KR" altLang="en-US" spc="300" dirty="0">
                    <a:latin typeface="Haettenschweiler" panose="020B0706040902060204" pitchFamily="34" charset="0"/>
                  </a:rPr>
                  <a:t> </a:t>
                </a:r>
                <a:r>
                  <a:rPr lang="en-US" altLang="ko-KR" spc="300" dirty="0">
                    <a:latin typeface="Haettenschweiler" panose="020B0706040902060204" pitchFamily="34" charset="0"/>
                  </a:rPr>
                  <a:t>modeling</a:t>
                </a:r>
                <a:endParaRPr lang="ko-KR" altLang="en-US" spc="300" dirty="0">
                  <a:latin typeface="Haettenschweiler" panose="020B0706040902060204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255485" y="2945399"/>
                <a:ext cx="1804691" cy="55399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VIF</a:t>
                </a:r>
              </a:p>
              <a:p>
                <a:pPr algn="ctr"/>
                <a:r>
                  <a:rPr lang="ko-KR" altLang="en-US" sz="1000" b="1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다중공선성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columns drop</a:t>
                </a:r>
              </a:p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Categorical</a:t>
                </a:r>
                <a:endPara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4158844-9286-1926-AA07-664C75EA89AF}"/>
                </a:ext>
              </a:extLst>
            </p:cNvPr>
            <p:cNvSpPr/>
            <p:nvPr/>
          </p:nvSpPr>
          <p:spPr>
            <a:xfrm>
              <a:off x="7115835" y="2375340"/>
              <a:ext cx="91518" cy="91518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56D1DF-B23A-7979-ACBA-EC9B65F63A02}"/>
              </a:ext>
            </a:extLst>
          </p:cNvPr>
          <p:cNvGrpSpPr/>
          <p:nvPr/>
        </p:nvGrpSpPr>
        <p:grpSpPr>
          <a:xfrm>
            <a:off x="7659056" y="2321765"/>
            <a:ext cx="1804691" cy="871612"/>
            <a:chOff x="7659056" y="2321765"/>
            <a:chExt cx="1804691" cy="87161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E558F0-B0DA-8F26-1960-78A23E782B96}"/>
                </a:ext>
              </a:extLst>
            </p:cNvPr>
            <p:cNvSpPr txBox="1"/>
            <p:nvPr/>
          </p:nvSpPr>
          <p:spPr>
            <a:xfrm>
              <a:off x="7710735" y="2649053"/>
              <a:ext cx="1662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300" dirty="0">
                  <a:latin typeface="Haettenschweiler" panose="020B0706040902060204" pitchFamily="34" charset="0"/>
                </a:rPr>
                <a:t>1st modeling</a:t>
              </a:r>
              <a:endParaRPr lang="ko-KR" altLang="en-US" sz="1600" spc="300" dirty="0">
                <a:latin typeface="Haettenschweiler" panose="020B0706040902060204" pitchFamily="34" charset="0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13AE307-EF1D-B355-592C-314425D99413}"/>
                </a:ext>
              </a:extLst>
            </p:cNvPr>
            <p:cNvGrpSpPr/>
            <p:nvPr/>
          </p:nvGrpSpPr>
          <p:grpSpPr>
            <a:xfrm>
              <a:off x="8370598" y="2321765"/>
              <a:ext cx="183036" cy="303889"/>
              <a:chOff x="1513979" y="1074728"/>
              <a:chExt cx="244048" cy="405185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69775F5-ABA0-EDB0-0990-388474982741}"/>
                  </a:ext>
                </a:extLst>
              </p:cNvPr>
              <p:cNvSpPr/>
              <p:nvPr/>
            </p:nvSpPr>
            <p:spPr>
              <a:xfrm>
                <a:off x="1513979" y="1074728"/>
                <a:ext cx="244048" cy="2440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순서도: 병합 91">
                <a:extLst>
                  <a:ext uri="{FF2B5EF4-FFF2-40B4-BE49-F238E27FC236}">
                    <a16:creationId xmlns:a16="http://schemas.microsoft.com/office/drawing/2014/main" id="{2AA7059C-77C2-4217-3897-1FA6370DECB2}"/>
                  </a:ext>
                </a:extLst>
              </p:cNvPr>
              <p:cNvSpPr/>
              <p:nvPr/>
            </p:nvSpPr>
            <p:spPr>
              <a:xfrm>
                <a:off x="1513979" y="1208212"/>
                <a:ext cx="244048" cy="271701"/>
              </a:xfrm>
              <a:prstGeom prst="flowChartMerg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84CB0A3-E4B9-8440-3C18-8AB22A681A9B}"/>
                </a:ext>
              </a:extLst>
            </p:cNvPr>
            <p:cNvSpPr/>
            <p:nvPr/>
          </p:nvSpPr>
          <p:spPr>
            <a:xfrm>
              <a:off x="8416357" y="2367524"/>
              <a:ext cx="91518" cy="91518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2F6F8C-22CD-23A9-B49E-A7E15F6BB38C}"/>
                </a:ext>
              </a:extLst>
            </p:cNvPr>
            <p:cNvSpPr txBox="1"/>
            <p:nvPr/>
          </p:nvSpPr>
          <p:spPr>
            <a:xfrm>
              <a:off x="7659056" y="2962545"/>
              <a:ext cx="1804691" cy="2308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it-IT" altLang="ko-KR" sz="9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 columns drop</a:t>
              </a:r>
              <a:endPara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A41F6D04-5ABD-BF5E-D1A6-7791A92A8EB1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B9A5E0-41C7-CAB9-EA41-EF1FB76BC48D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D86A08-30F7-CB1A-24D3-0CB1E788D4C1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A2732F-B5CF-6929-3912-C36D3F3AE08B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E8C7C53-FFF8-BB91-3D02-D67066D957BC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3F2223-BD81-9BC5-CB2B-772ECF5B048F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D46F3AA-F268-86E1-DC44-8F5B99C7E7CF}"/>
              </a:ext>
            </a:extLst>
          </p:cNvPr>
          <p:cNvSpPr txBox="1"/>
          <p:nvPr/>
        </p:nvSpPr>
        <p:spPr>
          <a:xfrm>
            <a:off x="4455858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04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B3B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00525" y="1215639"/>
            <a:ext cx="3613811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Data leakage</a:t>
            </a:r>
          </a:p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- </a:t>
            </a:r>
            <a:r>
              <a:rPr lang="en-US" altLang="ko-KR" sz="4400" kern="1300" spc="80" dirty="0" err="1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killPlace</a:t>
            </a:r>
            <a:endParaRPr lang="ko-KR" altLang="en-US" sz="44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leakage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3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89EB77-78C5-1628-1684-3E42965DAED3}"/>
              </a:ext>
            </a:extLst>
          </p:cNvPr>
          <p:cNvSpPr txBox="1"/>
          <p:nvPr/>
        </p:nvSpPr>
        <p:spPr>
          <a:xfrm>
            <a:off x="2746712" y="2664764"/>
            <a:ext cx="633670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Sort : </a:t>
            </a:r>
            <a:r>
              <a:rPr lang="en-US" altLang="ko-KR" sz="2000" kern="1300" spc="80" dirty="0" err="1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matchId</a:t>
            </a:r>
            <a:r>
              <a:rPr lang="en-US" altLang="ko-KR" sz="20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– </a:t>
            </a:r>
            <a:r>
              <a:rPr lang="en-US" altLang="ko-KR" sz="2000" kern="1300" spc="80" dirty="0" err="1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groupId</a:t>
            </a:r>
            <a:r>
              <a:rPr lang="en-US" altLang="ko-KR" sz="20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– </a:t>
            </a:r>
            <a:r>
              <a:rPr lang="en-US" altLang="ko-KR" sz="2000" kern="1300" spc="80" dirty="0" err="1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KillPlace</a:t>
            </a:r>
            <a:endParaRPr lang="ko-KR" altLang="en-US" sz="20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97BEBFC-4D46-0340-AA81-A7CFBCEEC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06" y="3255110"/>
            <a:ext cx="5737596" cy="1494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A5B4626-5ADE-BBEE-C693-D1F93ACC0C75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8BC63B-81AE-F610-F664-752E7C7671B3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88E3FD-20AE-9277-8E03-0826C99F9E06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643AA-CA81-A131-2AE8-2394FD50DFF8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DDAAD6-B856-F95F-08E1-D2C7C6929802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C8EE24-9C7A-305C-99A9-F2CFEB108C98}"/>
              </a:ext>
            </a:extLst>
          </p:cNvPr>
          <p:cNvSpPr txBox="1"/>
          <p:nvPr/>
        </p:nvSpPr>
        <p:spPr>
          <a:xfrm>
            <a:off x="4455858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2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00525" y="1215639"/>
            <a:ext cx="3613811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Outlier drop</a:t>
            </a:r>
            <a:endParaRPr lang="ko-KR" altLang="en-US" sz="44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 leakage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3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5B4626-5ADE-BBEE-C693-D1F93ACC0C75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8BC63B-81AE-F610-F664-752E7C7671B3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88E3FD-20AE-9277-8E03-0826C99F9E06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C643AA-CA81-A131-2AE8-2394FD50DFF8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DDAAD6-B856-F95F-08E1-D2C7C6929802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C8EE24-9C7A-305C-99A9-F2CFEB108C98}"/>
              </a:ext>
            </a:extLst>
          </p:cNvPr>
          <p:cNvSpPr txBox="1"/>
          <p:nvPr/>
        </p:nvSpPr>
        <p:spPr>
          <a:xfrm>
            <a:off x="4455858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430AED-ADAE-AAE8-4FA3-8B30A61B6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402864"/>
            <a:ext cx="6012160" cy="628753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25A4F81-13D2-E24A-DD49-D785167DE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334260"/>
            <a:ext cx="2304783" cy="945083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D8183F9-0AAE-0C96-EC32-F3C255E23F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07" y="3112537"/>
            <a:ext cx="4826053" cy="323877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241C818-4D8C-4235-C7E8-296457757A6D}"/>
              </a:ext>
            </a:extLst>
          </p:cNvPr>
          <p:cNvCxnSpPr/>
          <p:nvPr/>
        </p:nvCxnSpPr>
        <p:spPr>
          <a:xfrm>
            <a:off x="4455858" y="4051434"/>
            <a:ext cx="112425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12B5448-9768-D973-C701-9F3953A47D9E}"/>
              </a:ext>
            </a:extLst>
          </p:cNvPr>
          <p:cNvCxnSpPr>
            <a:cxnSpLocks/>
          </p:cNvCxnSpPr>
          <p:nvPr/>
        </p:nvCxnSpPr>
        <p:spPr>
          <a:xfrm>
            <a:off x="5165156" y="4653136"/>
            <a:ext cx="72453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0CDD8B6-C47D-418E-39FE-67DDB002D75C}"/>
              </a:ext>
            </a:extLst>
          </p:cNvPr>
          <p:cNvCxnSpPr>
            <a:cxnSpLocks/>
          </p:cNvCxnSpPr>
          <p:nvPr/>
        </p:nvCxnSpPr>
        <p:spPr>
          <a:xfrm>
            <a:off x="7087829" y="5267024"/>
            <a:ext cx="72453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0E8CE43-9478-406B-AD4E-B1FAD7D95AD9}"/>
              </a:ext>
            </a:extLst>
          </p:cNvPr>
          <p:cNvCxnSpPr>
            <a:cxnSpLocks/>
          </p:cNvCxnSpPr>
          <p:nvPr/>
        </p:nvCxnSpPr>
        <p:spPr>
          <a:xfrm>
            <a:off x="5165156" y="5877272"/>
            <a:ext cx="72453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4B61763-A9A4-8036-A8D8-1334F7FBBE7F}"/>
              </a:ext>
            </a:extLst>
          </p:cNvPr>
          <p:cNvCxnSpPr>
            <a:cxnSpLocks/>
          </p:cNvCxnSpPr>
          <p:nvPr/>
        </p:nvCxnSpPr>
        <p:spPr>
          <a:xfrm>
            <a:off x="4337505" y="6338686"/>
            <a:ext cx="72453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6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– Heal and Boost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3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A238F9-63F1-4244-18DB-53C7B7C21ADB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D59872-C991-07B7-87C3-B3B843279188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C68228-DA6A-803E-EBE7-CDEAAF82EDD2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CAE363-DADF-06C4-5111-2CF95FB0A24D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35705-308E-E767-6BC4-C36893C4050F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836CEF-E820-3046-5189-36DDEE884B37}"/>
              </a:ext>
            </a:extLst>
          </p:cNvPr>
          <p:cNvSpPr txBox="1"/>
          <p:nvPr/>
        </p:nvSpPr>
        <p:spPr>
          <a:xfrm>
            <a:off x="4455858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DF81AA-1DB9-2275-3021-31FA7F712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2" y="1477777"/>
            <a:ext cx="5239481" cy="387721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D958B11-75DB-33C8-D0DA-5AA273D65436}"/>
              </a:ext>
            </a:extLst>
          </p:cNvPr>
          <p:cNvSpPr txBox="1"/>
          <p:nvPr/>
        </p:nvSpPr>
        <p:spPr>
          <a:xfrm>
            <a:off x="-379540" y="996340"/>
            <a:ext cx="3613811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Heal and boost</a:t>
            </a:r>
            <a:endParaRPr lang="ko-KR" altLang="en-US" sz="40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6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19575" y="996340"/>
            <a:ext cx="3613811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Categorical</a:t>
            </a:r>
            <a:endParaRPr lang="ko-KR" altLang="en-US" sz="40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– </a:t>
              </a:r>
              <a:r>
                <a:rPr lang="en-US" altLang="ko-KR" sz="1100" b="1" dirty="0" err="1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walkDistance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ride and swim </a:t>
              </a:r>
              <a:r>
                <a:rPr lang="en-US" altLang="ko-KR" sz="1100" b="1" dirty="0" err="1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Distnace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3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A238F9-63F1-4244-18DB-53C7B7C21ADB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D59872-C991-07B7-87C3-B3B843279188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C68228-DA6A-803E-EBE7-CDEAAF82EDD2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CAE363-DADF-06C4-5111-2CF95FB0A24D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35705-308E-E767-6BC4-C36893C4050F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836CEF-E820-3046-5189-36DDEE884B37}"/>
              </a:ext>
            </a:extLst>
          </p:cNvPr>
          <p:cNvSpPr txBox="1"/>
          <p:nvPr/>
        </p:nvSpPr>
        <p:spPr>
          <a:xfrm>
            <a:off x="4455858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2571CC-BA7A-0769-C7F0-5E207E5F77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73" y="3669743"/>
            <a:ext cx="4616166" cy="2565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048927-7802-5C85-23E7-BF661555BD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826" y="938786"/>
            <a:ext cx="4616166" cy="25825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5537E3B-1AA8-8289-5E59-4F00F305E765}"/>
              </a:ext>
            </a:extLst>
          </p:cNvPr>
          <p:cNvSpPr txBox="1"/>
          <p:nvPr/>
        </p:nvSpPr>
        <p:spPr>
          <a:xfrm>
            <a:off x="7568791" y="1926483"/>
            <a:ext cx="156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Haettenschweiler" panose="020B0706040902060204" pitchFamily="34" charset="0"/>
              </a:rPr>
              <a:t>walkDistance</a:t>
            </a:r>
            <a:endParaRPr lang="en-US" altLang="ko-KR" dirty="0">
              <a:latin typeface="Haettenschweiler" panose="020B070604090206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2596E4-4019-F622-6511-8B6ACB017820}"/>
              </a:ext>
            </a:extLst>
          </p:cNvPr>
          <p:cNvSpPr txBox="1"/>
          <p:nvPr/>
        </p:nvSpPr>
        <p:spPr>
          <a:xfrm>
            <a:off x="7493226" y="4601280"/>
            <a:ext cx="156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Haettenschweiler" panose="020B0706040902060204" pitchFamily="34" charset="0"/>
              </a:rPr>
              <a:t>rideAndswim</a:t>
            </a:r>
            <a:endParaRPr lang="en-US" altLang="ko-KR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19575" y="996340"/>
            <a:ext cx="3613811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Categorical</a:t>
            </a:r>
            <a:endParaRPr lang="ko-KR" altLang="en-US" sz="40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– </a:t>
              </a:r>
              <a:r>
                <a:rPr lang="en-US" altLang="ko-KR" sz="1100" b="1" dirty="0" err="1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vehicleDestroys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sz="1100" b="1" dirty="0" err="1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weaponsAcquired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3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A238F9-63F1-4244-18DB-53C7B7C21ADB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D59872-C991-07B7-87C3-B3B843279188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C68228-DA6A-803E-EBE7-CDEAAF82EDD2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CAE363-DADF-06C4-5111-2CF95FB0A24D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35705-308E-E767-6BC4-C36893C4050F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836CEF-E820-3046-5189-36DDEE884B37}"/>
              </a:ext>
            </a:extLst>
          </p:cNvPr>
          <p:cNvSpPr txBox="1"/>
          <p:nvPr/>
        </p:nvSpPr>
        <p:spPr>
          <a:xfrm>
            <a:off x="4455858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6A45BD-3EA2-E960-0E6C-2B75B59EB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26" y="932684"/>
            <a:ext cx="4616167" cy="25677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3A7308-775F-2DD0-8294-957B7DF685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49" y="3670856"/>
            <a:ext cx="4616166" cy="25653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AB5C95-A2CB-2FBF-E15A-E54E387EFD6B}"/>
              </a:ext>
            </a:extLst>
          </p:cNvPr>
          <p:cNvSpPr txBox="1"/>
          <p:nvPr/>
        </p:nvSpPr>
        <p:spPr>
          <a:xfrm>
            <a:off x="7616295" y="1926483"/>
            <a:ext cx="156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Haettenschweiler" panose="020B0706040902060204" pitchFamily="34" charset="0"/>
              </a:rPr>
              <a:t>vehicleDestroys</a:t>
            </a:r>
            <a:endParaRPr lang="en-US" altLang="ko-KR" dirty="0">
              <a:latin typeface="Haettenschweiler" panose="020B070604090206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3D6DED-FE87-185E-BC65-1DE77BE2FCFC}"/>
              </a:ext>
            </a:extLst>
          </p:cNvPr>
          <p:cNvSpPr txBox="1"/>
          <p:nvPr/>
        </p:nvSpPr>
        <p:spPr>
          <a:xfrm>
            <a:off x="7616295" y="4601280"/>
            <a:ext cx="156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Haettenschweiler" panose="020B0706040902060204" pitchFamily="34" charset="0"/>
              </a:rPr>
              <a:t>weaponsAcquired</a:t>
            </a:r>
            <a:endParaRPr lang="en-US" altLang="ko-KR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04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642151" y="930500"/>
            <a:ext cx="361381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8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Columns</a:t>
            </a:r>
            <a:endParaRPr lang="ko-KR" altLang="en-US" sz="48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Columns 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3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240354-6EF3-2236-DC33-33EDA14F0DFA}"/>
              </a:ext>
            </a:extLst>
          </p:cNvPr>
          <p:cNvSpPr txBox="1"/>
          <p:nvPr/>
        </p:nvSpPr>
        <p:spPr>
          <a:xfrm>
            <a:off x="6357029" y="1561649"/>
            <a:ext cx="18501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killStreaks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longestKill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headshotKills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DBNOs</a:t>
            </a: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numGroups</a:t>
            </a:r>
            <a:endParaRPr lang="en-US" altLang="ko-KR" sz="1600" dirty="0">
              <a:latin typeface="Haettenschweiler" panose="020B070604090206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C81B1C-E0AD-9193-162F-EFFCC24AE55A}"/>
              </a:ext>
            </a:extLst>
          </p:cNvPr>
          <p:cNvSpPr txBox="1"/>
          <p:nvPr/>
        </p:nvSpPr>
        <p:spPr>
          <a:xfrm>
            <a:off x="4171261" y="1561649"/>
            <a:ext cx="1443207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matchType</a:t>
            </a:r>
            <a:endParaRPr lang="en-US" altLang="ko-KR" sz="1600" dirty="0">
              <a:solidFill>
                <a:schemeClr val="bg2">
                  <a:lumMod val="40000"/>
                  <a:lumOff val="60000"/>
                </a:schemeClr>
              </a:solidFill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assists</a:t>
            </a: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Revives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8729D-63C1-630B-E8F5-45714B3826CA}"/>
              </a:ext>
            </a:extLst>
          </p:cNvPr>
          <p:cNvSpPr txBox="1"/>
          <p:nvPr/>
        </p:nvSpPr>
        <p:spPr>
          <a:xfrm>
            <a:off x="4117447" y="2300915"/>
            <a:ext cx="160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weaponsAcquired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vehicleDestroys</a:t>
            </a:r>
            <a:endParaRPr lang="ko-KR" altLang="en-US" sz="1600" b="1" dirty="0">
              <a:latin typeface="Haettenschweiler" panose="020B0706040902060204" pitchFamily="34" charset="0"/>
              <a:ea typeface="나눔스퀘어" panose="020B0600000101010101" pitchFamily="50" charset="-127"/>
            </a:endParaRPr>
          </a:p>
          <a:p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3959E-61B2-39F0-0115-408E3AEB50BF}"/>
              </a:ext>
            </a:extLst>
          </p:cNvPr>
          <p:cNvSpPr txBox="1"/>
          <p:nvPr/>
        </p:nvSpPr>
        <p:spPr>
          <a:xfrm>
            <a:off x="4007327" y="5037225"/>
            <a:ext cx="1656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rideDistance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swimDistance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ADF02E-737C-4956-C191-DC284413491A}"/>
              </a:ext>
            </a:extLst>
          </p:cNvPr>
          <p:cNvSpPr txBox="1"/>
          <p:nvPr/>
        </p:nvSpPr>
        <p:spPr>
          <a:xfrm>
            <a:off x="4009760" y="5720247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binary_rideAndswim</a:t>
            </a:r>
            <a:endParaRPr lang="en-US" altLang="ko-KR" sz="1600" dirty="0">
              <a:latin typeface="Haettenschweiler" panose="020B070604090206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816E0-4D54-BCDC-C0DB-5A5631F085C2}"/>
              </a:ext>
            </a:extLst>
          </p:cNvPr>
          <p:cNvSpPr txBox="1"/>
          <p:nvPr/>
        </p:nvSpPr>
        <p:spPr>
          <a:xfrm>
            <a:off x="5438203" y="5040096"/>
            <a:ext cx="117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boosts</a:t>
            </a: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heals</a:t>
            </a:r>
          </a:p>
          <a:p>
            <a:endParaRPr lang="ko-KR" alt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222559-563E-78C8-70A7-E489CA877509}"/>
              </a:ext>
            </a:extLst>
          </p:cNvPr>
          <p:cNvSpPr txBox="1"/>
          <p:nvPr/>
        </p:nvSpPr>
        <p:spPr>
          <a:xfrm>
            <a:off x="5484346" y="5720247"/>
            <a:ext cx="1172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heals_boosts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endParaRPr lang="ko-KR" alt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2CC27B-4225-07A0-2755-8D8FFDE130F7}"/>
              </a:ext>
            </a:extLst>
          </p:cNvPr>
          <p:cNvSpPr txBox="1"/>
          <p:nvPr/>
        </p:nvSpPr>
        <p:spPr>
          <a:xfrm>
            <a:off x="2962358" y="5732471"/>
            <a:ext cx="1172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totalDistance</a:t>
            </a:r>
            <a:endParaRPr lang="ko-KR" alt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FF5184-71B1-ED02-F2E8-BDD632FB963A}"/>
              </a:ext>
            </a:extLst>
          </p:cNvPr>
          <p:cNvSpPr txBox="1"/>
          <p:nvPr/>
        </p:nvSpPr>
        <p:spPr>
          <a:xfrm>
            <a:off x="2743067" y="4872032"/>
            <a:ext cx="1656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walkDistance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rideDistance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swimDistance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endParaRPr lang="ko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F62729-7857-E78F-0397-A3216A661B58}"/>
              </a:ext>
            </a:extLst>
          </p:cNvPr>
          <p:cNvSpPr txBox="1"/>
          <p:nvPr/>
        </p:nvSpPr>
        <p:spPr>
          <a:xfrm>
            <a:off x="7074092" y="4901474"/>
            <a:ext cx="1604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aettenschweiler" panose="020B0706040902060204" pitchFamily="34" charset="0"/>
              </a:rPr>
              <a:t>damageDealt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kills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4CCAA3-6285-4827-7445-D13A7E431B6F}"/>
              </a:ext>
            </a:extLst>
          </p:cNvPr>
          <p:cNvSpPr txBox="1"/>
          <p:nvPr/>
        </p:nvSpPr>
        <p:spPr>
          <a:xfrm>
            <a:off x="6570362" y="5713123"/>
            <a:ext cx="1604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damageDealtNorm</a:t>
            </a:r>
            <a:endParaRPr lang="en-US" altLang="ko-KR" sz="1600" dirty="0">
              <a:latin typeface="Haettenschweiler" panose="020B070604090206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CCB177-2D5F-794E-252E-3C3FF55D299C}"/>
              </a:ext>
            </a:extLst>
          </p:cNvPr>
          <p:cNvSpPr txBox="1"/>
          <p:nvPr/>
        </p:nvSpPr>
        <p:spPr>
          <a:xfrm>
            <a:off x="7593329" y="5720247"/>
            <a:ext cx="1604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killsNorm</a:t>
            </a:r>
            <a:endParaRPr lang="en-US" altLang="ko-KR" sz="1600" dirty="0">
              <a:latin typeface="Haettenschweiler" panose="020B070604090206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01BDCD-DAC3-C20F-3E68-06334BF53498}"/>
              </a:ext>
            </a:extLst>
          </p:cNvPr>
          <p:cNvSpPr txBox="1"/>
          <p:nvPr/>
        </p:nvSpPr>
        <p:spPr>
          <a:xfrm>
            <a:off x="4312084" y="3527968"/>
            <a:ext cx="11722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boosts</a:t>
            </a: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heals</a:t>
            </a:r>
          </a:p>
          <a:p>
            <a:endParaRPr lang="ko-KR" alt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BDF27D-8550-5A95-8DC8-C9E50C630B9D}"/>
              </a:ext>
            </a:extLst>
          </p:cNvPr>
          <p:cNvSpPr txBox="1"/>
          <p:nvPr/>
        </p:nvSpPr>
        <p:spPr>
          <a:xfrm>
            <a:off x="4098995" y="2804622"/>
            <a:ext cx="1656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walkDistance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rideDistance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- </a:t>
            </a:r>
            <a:r>
              <a:rPr lang="en-US" altLang="ko-KR" sz="1600" dirty="0" err="1">
                <a:latin typeface="Haettenschweiler" panose="020B0706040902060204" pitchFamily="34" charset="0"/>
              </a:rPr>
              <a:t>swimDistance</a:t>
            </a:r>
            <a:endParaRPr lang="en-US" altLang="ko-KR" sz="1600" dirty="0">
              <a:latin typeface="Haettenschweiler" panose="020B0706040902060204" pitchFamily="34" charset="0"/>
            </a:endParaRPr>
          </a:p>
          <a:p>
            <a:endParaRPr lang="ko-KR" alt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F15FBE-2F3A-AEAB-4CE6-11E0D4390B7C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DF7EE2-8E57-A3B6-C9F8-5980CBEE55D8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C0F541-164B-7627-DA14-5A953C461929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872A2E-7D13-F4BA-400C-4EF7C7CA24FC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FDF163-301E-89DC-F45C-620619406741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E27F309-8575-AED3-26D2-29AA99ED02DB}"/>
              </a:ext>
            </a:extLst>
          </p:cNvPr>
          <p:cNvSpPr txBox="1"/>
          <p:nvPr/>
        </p:nvSpPr>
        <p:spPr>
          <a:xfrm>
            <a:off x="4455858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8DD4DF-430E-6DA9-3183-467E2F2B124D}"/>
              </a:ext>
            </a:extLst>
          </p:cNvPr>
          <p:cNvSpPr txBox="1"/>
          <p:nvPr/>
        </p:nvSpPr>
        <p:spPr>
          <a:xfrm>
            <a:off x="7097248" y="5389992"/>
            <a:ext cx="1604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aettenschweiler" panose="020B0706040902060204" pitchFamily="34" charset="0"/>
              </a:rPr>
              <a:t>normalization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636C1-6A77-5949-8165-D304569B2C53}"/>
              </a:ext>
            </a:extLst>
          </p:cNvPr>
          <p:cNvSpPr txBox="1"/>
          <p:nvPr/>
        </p:nvSpPr>
        <p:spPr>
          <a:xfrm>
            <a:off x="6868135" y="3296352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Haettenschweiler" panose="020B0706040902060204" pitchFamily="34" charset="0"/>
                <a:ea typeface="나눔스퀘어" panose="020B0600000101010101" pitchFamily="50" charset="-127"/>
              </a:rPr>
              <a:t>- </a:t>
            </a:r>
            <a:r>
              <a:rPr lang="en-US" altLang="ko-KR" sz="1800" dirty="0" err="1">
                <a:latin typeface="Haettenschweiler" panose="020B0706040902060204" pitchFamily="34" charset="0"/>
                <a:ea typeface="나눔스퀘어" panose="020B0600000101010101" pitchFamily="50" charset="-127"/>
              </a:rPr>
              <a:t>killPlace</a:t>
            </a:r>
            <a:endParaRPr lang="ko-KR" altLang="en-US" sz="1800" dirty="0">
              <a:latin typeface="Haettenschweiler" panose="020B0706040902060204" pitchFamily="34" charset="0"/>
              <a:ea typeface="나눔스퀘어" panose="020B0600000101010101" pitchFamily="50" charset="-127"/>
            </a:endParaRPr>
          </a:p>
          <a:p>
            <a:endParaRPr lang="ko-KR" alt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4A22BF-A1FF-7046-79A8-09653D523F36}"/>
              </a:ext>
            </a:extLst>
          </p:cNvPr>
          <p:cNvSpPr txBox="1"/>
          <p:nvPr/>
        </p:nvSpPr>
        <p:spPr>
          <a:xfrm>
            <a:off x="6520256" y="2772312"/>
            <a:ext cx="1563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aettenschweiler" panose="020B0706040902060204" pitchFamily="34" charset="0"/>
              </a:rPr>
              <a:t>- </a:t>
            </a:r>
            <a:r>
              <a:rPr lang="en-US" altLang="ko-KR" dirty="0" err="1">
                <a:latin typeface="Haettenschweiler" panose="020B0706040902060204" pitchFamily="34" charset="0"/>
              </a:rPr>
              <a:t>damageDealt</a:t>
            </a:r>
            <a:endParaRPr lang="en-US" altLang="ko-KR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dirty="0">
                <a:latin typeface="Haettenschweiler" panose="020B0706040902060204" pitchFamily="34" charset="0"/>
              </a:rPr>
              <a:t>- kills</a:t>
            </a:r>
          </a:p>
          <a:p>
            <a:pPr marL="285750" indent="-285750" algn="ctr">
              <a:buFontTx/>
              <a:buChar char="-"/>
            </a:pPr>
            <a:endParaRPr lang="en-US" altLang="ko-KR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7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B1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8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60"/>
                            </p:stCondLst>
                            <p:childTnLst>
                              <p:par>
                                <p:cTn id="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  <p:bldP spid="7" grpId="2"/>
      <p:bldP spid="39" grpId="0"/>
      <p:bldP spid="8" grpId="0"/>
      <p:bldP spid="8" grpId="1"/>
      <p:bldP spid="8" grpId="2"/>
      <p:bldP spid="44" grpId="0"/>
      <p:bldP spid="45" grpId="0"/>
      <p:bldP spid="46" grpId="0"/>
      <p:bldP spid="46" grpId="1"/>
      <p:bldP spid="46" grpId="2"/>
      <p:bldP spid="48" grpId="0"/>
      <p:bldP spid="48" grpId="1"/>
      <p:bldP spid="48" grpId="2"/>
      <p:bldP spid="49" grpId="0"/>
      <p:bldP spid="53" grpId="0"/>
      <p:bldP spid="58" grpId="0"/>
      <p:bldP spid="59" grpId="0"/>
      <p:bldP spid="50" grpId="0"/>
      <p:bldP spid="50" grpId="1"/>
      <p:bldP spid="4" grpId="0"/>
      <p:bldP spid="4" grpId="1"/>
      <p:bldP spid="5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00525" y="1015390"/>
            <a:ext cx="3613811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Feature</a:t>
            </a:r>
          </a:p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Importance</a:t>
            </a:r>
            <a:endParaRPr lang="ko-KR" altLang="en-US" sz="44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결과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3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C10A51-D683-3359-2999-C4F7FFE59C95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8DA640-3F38-3A20-2530-F1A5401FA7FB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9C86BF-9BF4-13E4-DAA3-350DFCA381AE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AD35F6-CDA4-616A-E2DB-20CA84E3D69F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F633F-D77F-8B0A-772C-C6064D201B61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BE9295-050D-9234-A42C-D867E945FF7C}"/>
              </a:ext>
            </a:extLst>
          </p:cNvPr>
          <p:cNvSpPr txBox="1"/>
          <p:nvPr/>
        </p:nvSpPr>
        <p:spPr>
          <a:xfrm>
            <a:off x="4455858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267AB6-3F7F-F9C3-BEE2-935A61C1C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989762"/>
            <a:ext cx="6120679" cy="510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74AF58-555D-98DE-539B-E3E1415F8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59" y="2492896"/>
            <a:ext cx="5782482" cy="3610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5D67C2-DA04-CC7A-2F5A-1F3A46A80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85" y="2492896"/>
            <a:ext cx="5772956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4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00525" y="1015390"/>
            <a:ext cx="3613811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3th</a:t>
            </a:r>
            <a:r>
              <a:rPr lang="ko-KR" altLang="en-US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MODELING</a:t>
            </a:r>
            <a:endParaRPr lang="ko-KR" altLang="en-US" sz="44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결과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3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38CBECB-4037-18F4-3850-7E26A136C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78" y="1754547"/>
            <a:ext cx="6125542" cy="38382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C10A51-D683-3359-2999-C4F7FFE59C95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8DA640-3F38-3A20-2530-F1A5401FA7FB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9C86BF-9BF4-13E4-DAA3-350DFCA381AE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AD35F6-CDA4-616A-E2DB-20CA84E3D69F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F633F-D77F-8B0A-772C-C6064D201B61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BE9295-050D-9234-A42C-D867E945FF7C}"/>
              </a:ext>
            </a:extLst>
          </p:cNvPr>
          <p:cNvSpPr txBox="1"/>
          <p:nvPr/>
        </p:nvSpPr>
        <p:spPr>
          <a:xfrm>
            <a:off x="4455858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3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36512" y="0"/>
            <a:ext cx="9196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14419" y="3068960"/>
            <a:ext cx="271516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aettenschweiler" panose="020B0706040902060204" pitchFamily="34" charset="0"/>
                <a:ea typeface="나눔고딕 ExtraBold" panose="020D0904000000000000" pitchFamily="50" charset="-127"/>
                <a:cs typeface="DaunPenh" panose="01010101010101010101" pitchFamily="2" charset="0"/>
              </a:rPr>
              <a:t>Final Modeling</a:t>
            </a:r>
            <a:endParaRPr lang="ko-KR" altLang="en-US" sz="4400" kern="1300" spc="80" dirty="0">
              <a:blipFill>
                <a:blip r:embed="rId2"/>
                <a:stretch>
                  <a:fillRect/>
                </a:stretch>
              </a:blip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Haettenschweiler" panose="020B0706040902060204" pitchFamily="34" charset="0"/>
              <a:ea typeface="나눔고딕 ExtraBold" panose="020D0904000000000000" pitchFamily="50" charset="-127"/>
              <a:cs typeface="DaunPenh" panose="01010101010101010101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51920" y="2708920"/>
            <a:ext cx="1440160" cy="3074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CHAPTER. 4</a:t>
            </a:r>
            <a:endParaRPr lang="ko-KR" altLang="en-US" sz="1600" spc="3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31B764-263F-6AF9-1857-BB8890EE9105}"/>
              </a:ext>
            </a:extLst>
          </p:cNvPr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9" name="원형 화살표 11">
              <a:extLst>
                <a:ext uri="{FF2B5EF4-FFF2-40B4-BE49-F238E27FC236}">
                  <a16:creationId xmlns:a16="http://schemas.microsoft.com/office/drawing/2014/main" id="{A3E15224-5620-EBE0-FF36-706D6EE65D70}"/>
                </a:ext>
              </a:extLst>
            </p:cNvPr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B5DB3F7-8953-C05E-DAB4-810530B2C14C}"/>
                </a:ext>
              </a:extLst>
            </p:cNvPr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712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14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46" y="575380"/>
            <a:ext cx="9178630" cy="601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30492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321511" y="711304"/>
            <a:ext cx="6127646" cy="6038340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85190" y="1428703"/>
            <a:ext cx="4172632" cy="417263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18057" y="2269088"/>
            <a:ext cx="2491861" cy="2491861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735A110-7EBA-7146-ADE5-980392575202}"/>
              </a:ext>
            </a:extLst>
          </p:cNvPr>
          <p:cNvSpPr/>
          <p:nvPr/>
        </p:nvSpPr>
        <p:spPr>
          <a:xfrm>
            <a:off x="255197" y="200374"/>
            <a:ext cx="7800706" cy="733308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583" y="-10015"/>
            <a:ext cx="9144000" cy="72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427855"/>
            <a:ext cx="9144000" cy="3344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왼쪽 화살표 50"/>
          <p:cNvSpPr/>
          <p:nvPr/>
        </p:nvSpPr>
        <p:spPr>
          <a:xfrm>
            <a:off x="1420142" y="1935874"/>
            <a:ext cx="7238668" cy="260015"/>
          </a:xfrm>
          <a:prstGeom prst="leftArrow">
            <a:avLst>
              <a:gd name="adj1" fmla="val 50000"/>
              <a:gd name="adj2" fmla="val 97801"/>
            </a:avLst>
          </a:prstGeom>
          <a:gradFill>
            <a:gsLst>
              <a:gs pos="0">
                <a:schemeClr val="tx1">
                  <a:lumMod val="65000"/>
                  <a:alpha val="81000"/>
                </a:schemeClr>
              </a:gs>
              <a:gs pos="100000">
                <a:srgbClr val="DA8C00">
                  <a:alpha val="7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00" y="67020"/>
            <a:ext cx="720080" cy="30378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D97829-340C-19CC-C67C-149FEC23B46C}"/>
              </a:ext>
            </a:extLst>
          </p:cNvPr>
          <p:cNvGrpSpPr/>
          <p:nvPr/>
        </p:nvGrpSpPr>
        <p:grpSpPr>
          <a:xfrm>
            <a:off x="901619" y="2345164"/>
            <a:ext cx="2139770" cy="1255879"/>
            <a:chOff x="901619" y="2345164"/>
            <a:chExt cx="2139770" cy="1255879"/>
          </a:xfrm>
        </p:grpSpPr>
        <p:sp>
          <p:nvSpPr>
            <p:cNvPr id="9" name="TextBox 8"/>
            <p:cNvSpPr txBox="1"/>
            <p:nvPr/>
          </p:nvSpPr>
          <p:spPr>
            <a:xfrm>
              <a:off x="901619" y="2655843"/>
              <a:ext cx="2139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Hyperparameter</a:t>
              </a:r>
              <a:r>
                <a:rPr lang="ko-KR" altLang="en-US" spc="300" dirty="0">
                  <a:latin typeface="Haettenschweiler" panose="020B0706040902060204" pitchFamily="34" charset="0"/>
                </a:rPr>
                <a:t> </a:t>
              </a:r>
              <a:r>
                <a:rPr lang="en-US" altLang="ko-KR" spc="300" dirty="0">
                  <a:latin typeface="Haettenschweiler" panose="020B0706040902060204" pitchFamily="34" charset="0"/>
                </a:rPr>
                <a:t>Tuning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825095" y="2345164"/>
              <a:ext cx="183036" cy="303889"/>
              <a:chOff x="1956927" y="1074728"/>
              <a:chExt cx="244048" cy="405185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순서도: 병합 10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1048660" y="3354822"/>
              <a:ext cx="1804691" cy="24622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LightGBM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907704" y="464263"/>
            <a:ext cx="37444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workflow</a:t>
            </a:r>
            <a:endParaRPr lang="ko-KR" alt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182B08-4509-2510-4C3D-40F9F6F8EA4F}"/>
              </a:ext>
            </a:extLst>
          </p:cNvPr>
          <p:cNvGrpSpPr/>
          <p:nvPr/>
        </p:nvGrpSpPr>
        <p:grpSpPr>
          <a:xfrm>
            <a:off x="4629470" y="2345164"/>
            <a:ext cx="1804691" cy="1049676"/>
            <a:chOff x="4629470" y="2345164"/>
            <a:chExt cx="1804691" cy="1049676"/>
          </a:xfrm>
        </p:grpSpPr>
        <p:grpSp>
          <p:nvGrpSpPr>
            <p:cNvPr id="64" name="그룹 63"/>
            <p:cNvGrpSpPr/>
            <p:nvPr/>
          </p:nvGrpSpPr>
          <p:grpSpPr>
            <a:xfrm>
              <a:off x="5451586" y="2345164"/>
              <a:ext cx="183036" cy="303889"/>
              <a:chOff x="1956927" y="1074728"/>
              <a:chExt cx="244048" cy="405185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67" name="타원 66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순서도: 병합 67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6" name="타원 65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4667404" y="2596523"/>
              <a:ext cx="1739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3th</a:t>
              </a:r>
              <a:r>
                <a:rPr lang="ko-KR" altLang="en-US" spc="300" dirty="0">
                  <a:latin typeface="Haettenschweiler" panose="020B0706040902060204" pitchFamily="34" charset="0"/>
                </a:rPr>
                <a:t> </a:t>
              </a:r>
              <a:r>
                <a:rPr lang="en-US" altLang="ko-KR" spc="300" dirty="0">
                  <a:latin typeface="Haettenschweiler" panose="020B0706040902060204" pitchFamily="34" charset="0"/>
                </a:rPr>
                <a:t>modeling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29470" y="2994730"/>
              <a:ext cx="1804691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Make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new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feature</a:t>
              </a:r>
            </a:p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Categorical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596876" y="2345164"/>
            <a:ext cx="183036" cy="303889"/>
            <a:chOff x="1956927" y="1074728"/>
            <a:chExt cx="244048" cy="405185"/>
          </a:xfrm>
        </p:grpSpPr>
        <p:grpSp>
          <p:nvGrpSpPr>
            <p:cNvPr id="60" name="그룹 59"/>
            <p:cNvGrpSpPr/>
            <p:nvPr/>
          </p:nvGrpSpPr>
          <p:grpSpPr>
            <a:xfrm>
              <a:off x="1956927" y="1074728"/>
              <a:ext cx="244048" cy="405185"/>
              <a:chOff x="1513979" y="1074728"/>
              <a:chExt cx="244048" cy="405185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1513979" y="1074728"/>
                <a:ext cx="244048" cy="24404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순서도: 병합 62"/>
              <p:cNvSpPr/>
              <p:nvPr/>
            </p:nvSpPr>
            <p:spPr>
              <a:xfrm>
                <a:off x="1513979" y="1208212"/>
                <a:ext cx="244048" cy="271701"/>
              </a:xfrm>
              <a:prstGeom prst="flowChartMerg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타원 60"/>
            <p:cNvSpPr/>
            <p:nvPr/>
          </p:nvSpPr>
          <p:spPr>
            <a:xfrm>
              <a:off x="2017939" y="1135740"/>
              <a:ext cx="122024" cy="122024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978308" y="2601026"/>
            <a:ext cx="16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latin typeface="Haettenschweiler" panose="020B0706040902060204" pitchFamily="34" charset="0"/>
              </a:rPr>
              <a:t>4th modeling</a:t>
            </a:r>
            <a:endParaRPr lang="ko-KR" altLang="en-US" spc="300" dirty="0">
              <a:latin typeface="Haettenschweiler" panose="020B070604090206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782305" y="2993972"/>
            <a:ext cx="1804691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Group by</a:t>
            </a:r>
          </a:p>
          <a:p>
            <a:pPr algn="ctr"/>
            <a:r>
              <a:rPr lang="en-US" altLang="ko-KR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Categorical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31047" y="-20857"/>
            <a:ext cx="2653868" cy="1037034"/>
          </a:xfrm>
          <a:custGeom>
            <a:avLst/>
            <a:gdLst>
              <a:gd name="connsiteX0" fmla="*/ 2076450 w 2076450"/>
              <a:gd name="connsiteY0" fmla="*/ 0 h 1009650"/>
              <a:gd name="connsiteX1" fmla="*/ 0 w 2076450"/>
              <a:gd name="connsiteY1" fmla="*/ 0 h 1009650"/>
              <a:gd name="connsiteX2" fmla="*/ 0 w 2076450"/>
              <a:gd name="connsiteY2" fmla="*/ 1009650 h 1009650"/>
              <a:gd name="connsiteX3" fmla="*/ 1190625 w 2076450"/>
              <a:gd name="connsiteY3" fmla="*/ 857250 h 1009650"/>
              <a:gd name="connsiteX4" fmla="*/ 2076450 w 2076450"/>
              <a:gd name="connsiteY4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009650">
                <a:moveTo>
                  <a:pt x="2076450" y="0"/>
                </a:moveTo>
                <a:lnTo>
                  <a:pt x="0" y="0"/>
                </a:lnTo>
                <a:lnTo>
                  <a:pt x="0" y="1009650"/>
                </a:lnTo>
                <a:lnTo>
                  <a:pt x="1190625" y="857250"/>
                </a:lnTo>
                <a:lnTo>
                  <a:pt x="2076450" y="0"/>
                </a:lnTo>
                <a:close/>
              </a:path>
            </a:pathLst>
          </a:custGeom>
          <a:solidFill>
            <a:srgbClr val="DA8C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5791" y="200374"/>
            <a:ext cx="161294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4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31047" y="6419914"/>
            <a:ext cx="9178506" cy="43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3266" y="6566409"/>
            <a:ext cx="283761" cy="174959"/>
            <a:chOff x="1017634" y="4545031"/>
            <a:chExt cx="411242" cy="254517"/>
          </a:xfrm>
        </p:grpSpPr>
        <p:grpSp>
          <p:nvGrpSpPr>
            <p:cNvPr id="15" name="그룹 14"/>
            <p:cNvGrpSpPr/>
            <p:nvPr/>
          </p:nvGrpSpPr>
          <p:grpSpPr>
            <a:xfrm>
              <a:off x="1171782" y="4545031"/>
              <a:ext cx="257094" cy="254517"/>
              <a:chOff x="1171782" y="4545031"/>
              <a:chExt cx="257094" cy="254517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양쪽 모서리가 둥근 사각형 7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17634" y="4595988"/>
              <a:ext cx="205621" cy="203560"/>
              <a:chOff x="1171782" y="4545031"/>
              <a:chExt cx="257094" cy="254517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9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434665" y="6525344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MEMBER  5/5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52539" y="6566409"/>
            <a:ext cx="1373315" cy="220545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RECEIVE INVITE</a:t>
            </a:r>
            <a:endParaRPr lang="ko-KR" altLang="en-US" sz="1050" b="1" dirty="0">
              <a:solidFill>
                <a:schemeClr val="bg1">
                  <a:lumMod val="95000"/>
                  <a:lumOff val="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L 도형 32"/>
          <p:cNvSpPr/>
          <p:nvPr/>
        </p:nvSpPr>
        <p:spPr>
          <a:xfrm rot="18900000">
            <a:off x="2031287" y="6584625"/>
            <a:ext cx="112525" cy="112102"/>
          </a:xfrm>
          <a:prstGeom prst="corner">
            <a:avLst>
              <a:gd name="adj1" fmla="val 23545"/>
              <a:gd name="adj2" fmla="val 20899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3748D1-53A3-9FE7-F418-5E4188E29938}"/>
              </a:ext>
            </a:extLst>
          </p:cNvPr>
          <p:cNvGrpSpPr/>
          <p:nvPr/>
        </p:nvGrpSpPr>
        <p:grpSpPr>
          <a:xfrm>
            <a:off x="6255485" y="2329581"/>
            <a:ext cx="1804691" cy="1169816"/>
            <a:chOff x="6255485" y="2329581"/>
            <a:chExt cx="1804691" cy="116981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83613A-889F-B498-60E2-F816BD314289}"/>
                </a:ext>
              </a:extLst>
            </p:cNvPr>
            <p:cNvGrpSpPr/>
            <p:nvPr/>
          </p:nvGrpSpPr>
          <p:grpSpPr>
            <a:xfrm>
              <a:off x="6255485" y="2329581"/>
              <a:ext cx="1804691" cy="1169816"/>
              <a:chOff x="6255485" y="2329581"/>
              <a:chExt cx="1804691" cy="1169816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7070076" y="2329581"/>
                <a:ext cx="183036" cy="303889"/>
                <a:chOff x="1956927" y="1074728"/>
                <a:chExt cx="244048" cy="405185"/>
              </a:xfrm>
              <a:solidFill>
                <a:schemeClr val="tx1"/>
              </a:solidFill>
            </p:grpSpPr>
            <p:grpSp>
              <p:nvGrpSpPr>
                <p:cNvPr id="70" name="그룹 69"/>
                <p:cNvGrpSpPr/>
                <p:nvPr/>
              </p:nvGrpSpPr>
              <p:grpSpPr>
                <a:xfrm>
                  <a:off x="1956927" y="1074728"/>
                  <a:ext cx="244048" cy="405185"/>
                  <a:chOff x="1513979" y="1074728"/>
                  <a:chExt cx="244048" cy="405185"/>
                </a:xfrm>
                <a:grpFill/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1513979" y="1074728"/>
                    <a:ext cx="244048" cy="2440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순서도: 병합 72"/>
                  <p:cNvSpPr/>
                  <p:nvPr/>
                </p:nvSpPr>
                <p:spPr>
                  <a:xfrm>
                    <a:off x="1513979" y="1208212"/>
                    <a:ext cx="244048" cy="271701"/>
                  </a:xfrm>
                  <a:prstGeom prst="flowChartMerg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71" name="타원 70"/>
                <p:cNvSpPr/>
                <p:nvPr/>
              </p:nvSpPr>
              <p:spPr>
                <a:xfrm>
                  <a:off x="2017939" y="1135740"/>
                  <a:ext cx="122024" cy="1220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>
              <a:xfrm>
                <a:off x="6330387" y="2610772"/>
                <a:ext cx="1662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300" dirty="0">
                    <a:latin typeface="Haettenschweiler" panose="020B0706040902060204" pitchFamily="34" charset="0"/>
                  </a:rPr>
                  <a:t>2</a:t>
                </a:r>
                <a:r>
                  <a:rPr lang="en-US" altLang="ko-KR" spc="300" baseline="30000" dirty="0">
                    <a:latin typeface="Haettenschweiler" panose="020B0706040902060204" pitchFamily="34" charset="0"/>
                  </a:rPr>
                  <a:t>nd</a:t>
                </a:r>
                <a:r>
                  <a:rPr lang="ko-KR" altLang="en-US" spc="300" dirty="0">
                    <a:latin typeface="Haettenschweiler" panose="020B0706040902060204" pitchFamily="34" charset="0"/>
                  </a:rPr>
                  <a:t> </a:t>
                </a:r>
                <a:r>
                  <a:rPr lang="en-US" altLang="ko-KR" spc="300" dirty="0">
                    <a:latin typeface="Haettenschweiler" panose="020B0706040902060204" pitchFamily="34" charset="0"/>
                  </a:rPr>
                  <a:t>modeling</a:t>
                </a:r>
                <a:endParaRPr lang="ko-KR" altLang="en-US" spc="300" dirty="0">
                  <a:latin typeface="Haettenschweiler" panose="020B0706040902060204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255485" y="2945399"/>
                <a:ext cx="1804691" cy="55399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VIF</a:t>
                </a:r>
              </a:p>
              <a:p>
                <a:pPr algn="ctr"/>
                <a:r>
                  <a:rPr lang="ko-KR" altLang="en-US" sz="1000" b="1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다중공선성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columns drop</a:t>
                </a:r>
              </a:p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Categorical</a:t>
                </a:r>
                <a:endPara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4158844-9286-1926-AA07-664C75EA89AF}"/>
                </a:ext>
              </a:extLst>
            </p:cNvPr>
            <p:cNvSpPr/>
            <p:nvPr/>
          </p:nvSpPr>
          <p:spPr>
            <a:xfrm>
              <a:off x="7115835" y="2375340"/>
              <a:ext cx="91518" cy="91518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56D1DF-B23A-7979-ACBA-EC9B65F63A02}"/>
              </a:ext>
            </a:extLst>
          </p:cNvPr>
          <p:cNvGrpSpPr/>
          <p:nvPr/>
        </p:nvGrpSpPr>
        <p:grpSpPr>
          <a:xfrm>
            <a:off x="7659056" y="2321765"/>
            <a:ext cx="1804691" cy="871612"/>
            <a:chOff x="7659056" y="2321765"/>
            <a:chExt cx="1804691" cy="87161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E558F0-B0DA-8F26-1960-78A23E782B96}"/>
                </a:ext>
              </a:extLst>
            </p:cNvPr>
            <p:cNvSpPr txBox="1"/>
            <p:nvPr/>
          </p:nvSpPr>
          <p:spPr>
            <a:xfrm>
              <a:off x="7710735" y="2649053"/>
              <a:ext cx="1662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300" dirty="0">
                  <a:latin typeface="Haettenschweiler" panose="020B0706040902060204" pitchFamily="34" charset="0"/>
                </a:rPr>
                <a:t>1st modeling</a:t>
              </a:r>
              <a:endParaRPr lang="ko-KR" altLang="en-US" sz="1600" spc="300" dirty="0">
                <a:latin typeface="Haettenschweiler" panose="020B0706040902060204" pitchFamily="34" charset="0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13AE307-EF1D-B355-592C-314425D99413}"/>
                </a:ext>
              </a:extLst>
            </p:cNvPr>
            <p:cNvGrpSpPr/>
            <p:nvPr/>
          </p:nvGrpSpPr>
          <p:grpSpPr>
            <a:xfrm>
              <a:off x="8370598" y="2321765"/>
              <a:ext cx="183036" cy="303889"/>
              <a:chOff x="1513979" y="1074728"/>
              <a:chExt cx="244048" cy="405185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69775F5-ABA0-EDB0-0990-388474982741}"/>
                  </a:ext>
                </a:extLst>
              </p:cNvPr>
              <p:cNvSpPr/>
              <p:nvPr/>
            </p:nvSpPr>
            <p:spPr>
              <a:xfrm>
                <a:off x="1513979" y="1074728"/>
                <a:ext cx="244048" cy="2440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순서도: 병합 91">
                <a:extLst>
                  <a:ext uri="{FF2B5EF4-FFF2-40B4-BE49-F238E27FC236}">
                    <a16:creationId xmlns:a16="http://schemas.microsoft.com/office/drawing/2014/main" id="{2AA7059C-77C2-4217-3897-1FA6370DECB2}"/>
                  </a:ext>
                </a:extLst>
              </p:cNvPr>
              <p:cNvSpPr/>
              <p:nvPr/>
            </p:nvSpPr>
            <p:spPr>
              <a:xfrm>
                <a:off x="1513979" y="1208212"/>
                <a:ext cx="244048" cy="271701"/>
              </a:xfrm>
              <a:prstGeom prst="flowChartMerg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84CB0A3-E4B9-8440-3C18-8AB22A681A9B}"/>
                </a:ext>
              </a:extLst>
            </p:cNvPr>
            <p:cNvSpPr/>
            <p:nvPr/>
          </p:nvSpPr>
          <p:spPr>
            <a:xfrm>
              <a:off x="8416357" y="2367524"/>
              <a:ext cx="91518" cy="91518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2F6F8C-22CD-23A9-B49E-A7E15F6BB38C}"/>
                </a:ext>
              </a:extLst>
            </p:cNvPr>
            <p:cNvSpPr txBox="1"/>
            <p:nvPr/>
          </p:nvSpPr>
          <p:spPr>
            <a:xfrm>
              <a:off x="7659056" y="2962545"/>
              <a:ext cx="1804691" cy="2308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it-IT" altLang="ko-KR" sz="9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 columns drop</a:t>
              </a:r>
              <a:endPara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A41F6D04-5ABD-BF5E-D1A6-7791A92A8EB1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7B0C82-2A5E-06B9-442D-F4D52ECB58D0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43F144-C1EE-3614-1813-7CCA9013519D}"/>
              </a:ext>
            </a:extLst>
          </p:cNvPr>
          <p:cNvSpPr txBox="1"/>
          <p:nvPr/>
        </p:nvSpPr>
        <p:spPr>
          <a:xfrm>
            <a:off x="4460174" y="116418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B7CA4A-70CB-2118-FCE4-208DCBC017BC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AB0E619-D310-2150-9B63-42ABCF11B79D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66F5C29-6017-6102-7166-9B9A25E3C798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33CACB-C802-9049-76E0-C09259911422}"/>
              </a:ext>
            </a:extLst>
          </p:cNvPr>
          <p:cNvSpPr txBox="1"/>
          <p:nvPr/>
        </p:nvSpPr>
        <p:spPr>
          <a:xfrm>
            <a:off x="5430275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9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B3B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642151" y="930500"/>
            <a:ext cx="361381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8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Features</a:t>
            </a:r>
            <a:endParaRPr lang="ko-KR" altLang="en-US" sz="48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Final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Modeling – </a:t>
              </a:r>
              <a:r>
                <a:rPr lang="en-US" altLang="ko-KR" sz="1100" b="1" dirty="0" err="1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matchId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and </a:t>
              </a:r>
              <a:r>
                <a:rPr lang="en-US" altLang="ko-KR" sz="1100" b="1" dirty="0" err="1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groupId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-5791" y="200374"/>
            <a:ext cx="161294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4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ABA5C-1CD4-9526-F51E-FBA94795F233}"/>
              </a:ext>
            </a:extLst>
          </p:cNvPr>
          <p:cNvSpPr txBox="1"/>
          <p:nvPr/>
        </p:nvSpPr>
        <p:spPr>
          <a:xfrm>
            <a:off x="3924652" y="972914"/>
            <a:ext cx="107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Haettenschweiler" panose="020B0706040902060204" pitchFamily="34" charset="0"/>
              </a:rPr>
              <a:t>- </a:t>
            </a:r>
            <a:r>
              <a:rPr lang="en-US" altLang="ko-KR" sz="1800" dirty="0" err="1">
                <a:latin typeface="Haettenschweiler" panose="020B0706040902060204" pitchFamily="34" charset="0"/>
              </a:rPr>
              <a:t>groupId</a:t>
            </a:r>
            <a:endParaRPr lang="en-US" altLang="ko-KR" sz="1800" dirty="0">
              <a:latin typeface="Haettenschweiler" panose="020B0706040902060204" pitchFamily="34" charset="0"/>
            </a:endParaRPr>
          </a:p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65CEE-46E7-28DC-A17D-5F158583A88F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CCE67B-EF74-018A-73CE-0516177B418F}"/>
              </a:ext>
            </a:extLst>
          </p:cNvPr>
          <p:cNvSpPr txBox="1"/>
          <p:nvPr/>
        </p:nvSpPr>
        <p:spPr>
          <a:xfrm>
            <a:off x="4460174" y="116418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4826EF-7731-C268-AF7B-6F59FA2D3CCC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9C8265-839B-7C2A-7470-013171A02D87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84D78F-A9A2-E400-A385-F644FC9AD75A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BF16C-349C-FAB9-4F79-C418CA128D3A}"/>
              </a:ext>
            </a:extLst>
          </p:cNvPr>
          <p:cNvSpPr txBox="1"/>
          <p:nvPr/>
        </p:nvSpPr>
        <p:spPr>
          <a:xfrm>
            <a:off x="5430275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5E7732-5014-DD59-D577-408B694AB081}"/>
              </a:ext>
            </a:extLst>
          </p:cNvPr>
          <p:cNvSpPr txBox="1"/>
          <p:nvPr/>
        </p:nvSpPr>
        <p:spPr>
          <a:xfrm>
            <a:off x="2967183" y="976396"/>
            <a:ext cx="951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Haettenschweiler" panose="020B0706040902060204" pitchFamily="34" charset="0"/>
              </a:rPr>
              <a:t>- </a:t>
            </a:r>
            <a:r>
              <a:rPr lang="en-US" altLang="ko-KR" sz="1800" dirty="0" err="1">
                <a:latin typeface="Haettenschweiler" panose="020B0706040902060204" pitchFamily="34" charset="0"/>
              </a:rPr>
              <a:t>matchId</a:t>
            </a:r>
            <a:endParaRPr lang="en-US" altLang="ko-KR" sz="1800" dirty="0">
              <a:latin typeface="Haettenschweiler" panose="020B0706040902060204" pitchFamily="34" charset="0"/>
            </a:endParaRPr>
          </a:p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6E8F04-0553-D5CA-A1B2-0D1AFF6FA810}"/>
              </a:ext>
            </a:extLst>
          </p:cNvPr>
          <p:cNvSpPr txBox="1"/>
          <p:nvPr/>
        </p:nvSpPr>
        <p:spPr>
          <a:xfrm>
            <a:off x="3076800" y="1391997"/>
            <a:ext cx="254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Haettenschweiler" panose="020B0706040902060204" pitchFamily="34" charset="0"/>
              </a:rPr>
              <a:t>Groupby</a:t>
            </a:r>
            <a:r>
              <a:rPr lang="en-US" altLang="ko-KR" sz="1800" dirty="0">
                <a:latin typeface="Haettenschweiler" panose="020B0706040902060204" pitchFamily="34" charset="0"/>
              </a:rPr>
              <a:t> – </a:t>
            </a:r>
            <a:r>
              <a:rPr lang="en-US" altLang="ko-KR" sz="1800" dirty="0" err="1">
                <a:latin typeface="Haettenschweiler" panose="020B0706040902060204" pitchFamily="34" charset="0"/>
              </a:rPr>
              <a:t>matchId</a:t>
            </a:r>
            <a:r>
              <a:rPr lang="en-US" altLang="ko-KR" sz="1800" dirty="0">
                <a:latin typeface="Haettenschweiler" panose="020B0706040902060204" pitchFamily="34" charset="0"/>
              </a:rPr>
              <a:t> </a:t>
            </a:r>
            <a:r>
              <a:rPr lang="en-US" altLang="ko-KR" dirty="0">
                <a:latin typeface="Haettenschweiler" panose="020B0706040902060204" pitchFamily="34" charset="0"/>
              </a:rPr>
              <a:t>and</a:t>
            </a:r>
            <a:r>
              <a:rPr lang="en-US" altLang="ko-KR" sz="1800" dirty="0">
                <a:latin typeface="Haettenschweiler" panose="020B0706040902060204" pitchFamily="34" charset="0"/>
              </a:rPr>
              <a:t> </a:t>
            </a:r>
            <a:r>
              <a:rPr lang="en-US" altLang="ko-KR" sz="1800" dirty="0" err="1">
                <a:latin typeface="Haettenschweiler" panose="020B0706040902060204" pitchFamily="34" charset="0"/>
              </a:rPr>
              <a:t>groupId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5F6D1B-1D52-CC80-A555-C0BED75E1FA7}"/>
              </a:ext>
            </a:extLst>
          </p:cNvPr>
          <p:cNvGrpSpPr/>
          <p:nvPr/>
        </p:nvGrpSpPr>
        <p:grpSpPr>
          <a:xfrm>
            <a:off x="3198027" y="2036806"/>
            <a:ext cx="5400600" cy="1084825"/>
            <a:chOff x="3198027" y="2036806"/>
            <a:chExt cx="5400600" cy="108482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327E069-0BA0-4881-BB79-B63F36C3554F}"/>
                </a:ext>
              </a:extLst>
            </p:cNvPr>
            <p:cNvCxnSpPr/>
            <p:nvPr/>
          </p:nvCxnSpPr>
          <p:spPr>
            <a:xfrm>
              <a:off x="3198027" y="2442529"/>
              <a:ext cx="5400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68898AC-BE36-D4A7-A783-BA260EF3A987}"/>
                </a:ext>
              </a:extLst>
            </p:cNvPr>
            <p:cNvGrpSpPr/>
            <p:nvPr/>
          </p:nvGrpSpPr>
          <p:grpSpPr>
            <a:xfrm>
              <a:off x="3516001" y="2036806"/>
              <a:ext cx="5016433" cy="1084825"/>
              <a:chOff x="3521822" y="2087173"/>
              <a:chExt cx="5016433" cy="108482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226131-0F2E-94F7-A16D-661991077F8A}"/>
                  </a:ext>
                </a:extLst>
              </p:cNvPr>
              <p:cNvSpPr txBox="1"/>
              <p:nvPr/>
            </p:nvSpPr>
            <p:spPr>
              <a:xfrm>
                <a:off x="3521822" y="2096274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assists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FE72CE-9C09-2789-7CDC-5AD82835E268}"/>
                  </a:ext>
                </a:extLst>
              </p:cNvPr>
              <p:cNvSpPr txBox="1"/>
              <p:nvPr/>
            </p:nvSpPr>
            <p:spPr>
              <a:xfrm>
                <a:off x="4107902" y="2103365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boosts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6D0DA0-1725-0D28-9FB7-5374D943248C}"/>
                  </a:ext>
                </a:extLst>
              </p:cNvPr>
              <p:cNvSpPr txBox="1"/>
              <p:nvPr/>
            </p:nvSpPr>
            <p:spPr>
              <a:xfrm>
                <a:off x="4647768" y="2105374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DBNOs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AA78FF-1F5C-D588-F6D3-44F3E91F6A87}"/>
                  </a:ext>
                </a:extLst>
              </p:cNvPr>
              <p:cNvSpPr txBox="1"/>
              <p:nvPr/>
            </p:nvSpPr>
            <p:spPr>
              <a:xfrm>
                <a:off x="5177660" y="2096274"/>
                <a:ext cx="111255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latin typeface="Haettenschweiler" panose="020B0706040902060204" pitchFamily="34" charset="0"/>
                  </a:rPr>
                  <a:t>headshotKills</a:t>
                </a:r>
                <a:endParaRPr lang="en-US" altLang="ko-KR" sz="1600" dirty="0">
                  <a:latin typeface="Haettenschweiler" panose="020B0706040902060204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0FA2D8D-EBF3-CB1C-34F5-15476E5375B0}"/>
                  </a:ext>
                </a:extLst>
              </p:cNvPr>
              <p:cNvSpPr txBox="1"/>
              <p:nvPr/>
            </p:nvSpPr>
            <p:spPr>
              <a:xfrm>
                <a:off x="6163682" y="2087174"/>
                <a:ext cx="530710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heals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D4F6933-3E2E-D1C5-6036-1891DF247EB4}"/>
                  </a:ext>
                </a:extLst>
              </p:cNvPr>
              <p:cNvSpPr txBox="1"/>
              <p:nvPr/>
            </p:nvSpPr>
            <p:spPr>
              <a:xfrm>
                <a:off x="6601388" y="2088178"/>
                <a:ext cx="884179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latin typeface="Haettenschweiler" panose="020B0706040902060204" pitchFamily="34" charset="0"/>
                  </a:rPr>
                  <a:t>killPonints</a:t>
                </a:r>
                <a:endParaRPr lang="en-US" altLang="ko-KR" sz="1600" dirty="0">
                  <a:latin typeface="Haettenschweiler" panose="020B0706040902060204" pitchFamily="34" charset="0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CC07C871-F513-87DA-1098-B18B5BAAB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148" y="2087174"/>
                <a:ext cx="0" cy="10686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8E440C0B-A59D-BD12-7542-C04253A02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4580" y="2096274"/>
                <a:ext cx="0" cy="10747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4B2BB7FD-451A-2372-0B26-3A0597C129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1183" y="2094976"/>
                <a:ext cx="0" cy="107702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56F0D19B-C9AD-BEB1-5271-C2799BF14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135" y="2111754"/>
                <a:ext cx="0" cy="106024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63A8CE5D-EB2E-7B82-DE5F-62CE3511AF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5652" y="2087173"/>
                <a:ext cx="0" cy="10838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9A8F90F3-5ECB-1F0C-68ED-5D98EB117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0033" y="2103365"/>
                <a:ext cx="0" cy="10686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47123D9-7D39-7FA7-4350-C1FA6BDD9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5233" y="2111754"/>
                <a:ext cx="0" cy="10440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CFC9B6-8FA5-2406-023B-0462791BC8C3}"/>
                  </a:ext>
                </a:extLst>
              </p:cNvPr>
              <p:cNvSpPr txBox="1"/>
              <p:nvPr/>
            </p:nvSpPr>
            <p:spPr>
              <a:xfrm>
                <a:off x="7327582" y="2087174"/>
                <a:ext cx="1210673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latin typeface="Haettenschweiler" panose="020B0706040902060204" pitchFamily="34" charset="0"/>
                  </a:rPr>
                  <a:t>totalDistance</a:t>
                </a:r>
                <a:endParaRPr lang="en-US" altLang="ko-KR" sz="1600" dirty="0">
                  <a:latin typeface="Haettenschweiler" panose="020B0706040902060204" pitchFamily="34" charset="0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4930300-42F9-678A-E57A-4F102DAF6F57}"/>
              </a:ext>
            </a:extLst>
          </p:cNvPr>
          <p:cNvGrpSpPr/>
          <p:nvPr/>
        </p:nvGrpSpPr>
        <p:grpSpPr>
          <a:xfrm>
            <a:off x="3198027" y="3884614"/>
            <a:ext cx="5400600" cy="1488602"/>
            <a:chOff x="3198027" y="3884614"/>
            <a:chExt cx="5400600" cy="148860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84D0CD0-F381-B19B-C6E1-E8B744ACC001}"/>
                </a:ext>
              </a:extLst>
            </p:cNvPr>
            <p:cNvSpPr txBox="1"/>
            <p:nvPr/>
          </p:nvSpPr>
          <p:spPr>
            <a:xfrm>
              <a:off x="6900323" y="4880805"/>
              <a:ext cx="1112558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Haettenschweiler" panose="020B0706040902060204" pitchFamily="34" charset="0"/>
                </a:rPr>
                <a:t>5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7FD8EFA-1EF7-FC2E-529D-7696BCA0260E}"/>
                </a:ext>
              </a:extLst>
            </p:cNvPr>
            <p:cNvGrpSpPr/>
            <p:nvPr/>
          </p:nvGrpSpPr>
          <p:grpSpPr>
            <a:xfrm>
              <a:off x="3198027" y="3884614"/>
              <a:ext cx="5400600" cy="1488602"/>
              <a:chOff x="3198027" y="3884614"/>
              <a:chExt cx="5400600" cy="1488602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B998A256-7284-CDDB-7864-B3922C39F0C9}"/>
                  </a:ext>
                </a:extLst>
              </p:cNvPr>
              <p:cNvCxnSpPr/>
              <p:nvPr/>
            </p:nvCxnSpPr>
            <p:spPr>
              <a:xfrm>
                <a:off x="3198027" y="4290338"/>
                <a:ext cx="5400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38A948C-186F-998D-1E53-785CB2BB281B}"/>
                  </a:ext>
                </a:extLst>
              </p:cNvPr>
              <p:cNvSpPr txBox="1"/>
              <p:nvPr/>
            </p:nvSpPr>
            <p:spPr>
              <a:xfrm>
                <a:off x="4973689" y="3893716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assists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35D7C0-CB17-B196-71C4-99055993EC2E}"/>
                  </a:ext>
                </a:extLst>
              </p:cNvPr>
              <p:cNvSpPr txBox="1"/>
              <p:nvPr/>
            </p:nvSpPr>
            <p:spPr>
              <a:xfrm>
                <a:off x="5596722" y="3900807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boosts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3502EB3-9A15-1A40-EAD1-6C2156E4C420}"/>
                  </a:ext>
                </a:extLst>
              </p:cNvPr>
              <p:cNvSpPr txBox="1"/>
              <p:nvPr/>
            </p:nvSpPr>
            <p:spPr>
              <a:xfrm>
                <a:off x="6212590" y="3902816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DBNOs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3F9D7E7-ACCC-4C78-3E0A-A960C087058A}"/>
                  </a:ext>
                </a:extLst>
              </p:cNvPr>
              <p:cNvSpPr txBox="1"/>
              <p:nvPr/>
            </p:nvSpPr>
            <p:spPr>
              <a:xfrm>
                <a:off x="6900323" y="3893716"/>
                <a:ext cx="111255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latin typeface="Haettenschweiler" panose="020B0706040902060204" pitchFamily="34" charset="0"/>
                  </a:rPr>
                  <a:t>headshotKills</a:t>
                </a:r>
                <a:endParaRPr lang="en-US" altLang="ko-KR" sz="1600" dirty="0">
                  <a:latin typeface="Haettenschweiler" panose="020B0706040902060204" pitchFamily="34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209E38A-6121-162A-A5F1-7847143305CE}"/>
                  </a:ext>
                </a:extLst>
              </p:cNvPr>
              <p:cNvSpPr txBox="1"/>
              <p:nvPr/>
            </p:nvSpPr>
            <p:spPr>
              <a:xfrm>
                <a:off x="8025333" y="3884616"/>
                <a:ext cx="530710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heals</a:t>
                </a:r>
              </a:p>
            </p:txBody>
          </p: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BA9EAC73-591D-5B85-20E1-EFEC3EFE1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7327" y="3884616"/>
                <a:ext cx="0" cy="148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FE3605BD-909A-E9F9-9938-CDAAEBDC9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652" y="3884615"/>
                <a:ext cx="0" cy="14886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F11A7C20-703D-F3CD-B0CD-32E4F7A2CA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1971" y="3892418"/>
                <a:ext cx="0" cy="148079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276B980A-1294-0F3B-4A32-EE22AE3E8D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9275" y="3909196"/>
                <a:ext cx="0" cy="14640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C2985AE3-4B10-20C8-019D-AE0DAEAC3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4397" y="3884615"/>
                <a:ext cx="0" cy="14886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BF158D3F-32D3-37E0-0281-738940F96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7089" y="3884614"/>
                <a:ext cx="0" cy="14886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D004CBEE-B07B-EFFF-C9FC-8F60DAE99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2881" y="3909196"/>
                <a:ext cx="0" cy="14640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20A562-D7C5-E931-4E8D-AF2A1F443E1C}"/>
                  </a:ext>
                </a:extLst>
              </p:cNvPr>
              <p:cNvSpPr txBox="1"/>
              <p:nvPr/>
            </p:nvSpPr>
            <p:spPr>
              <a:xfrm>
                <a:off x="4279720" y="3895725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latin typeface="Haettenschweiler" panose="020B0706040902060204" pitchFamily="34" charset="0"/>
                  </a:rPr>
                  <a:t>groupId</a:t>
                </a:r>
                <a:endParaRPr lang="en-US" altLang="ko-KR" sz="1600" dirty="0">
                  <a:latin typeface="Haettenschweiler" panose="020B070604090206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60AC6E2-65F8-64B6-A4AF-665687FAC0C3}"/>
                  </a:ext>
                </a:extLst>
              </p:cNvPr>
              <p:cNvSpPr txBox="1"/>
              <p:nvPr/>
            </p:nvSpPr>
            <p:spPr>
              <a:xfrm>
                <a:off x="3566604" y="3909195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latin typeface="Haettenschweiler" panose="020B0706040902060204" pitchFamily="34" charset="0"/>
                  </a:rPr>
                  <a:t>MatchId</a:t>
                </a:r>
                <a:endParaRPr lang="en-US" altLang="ko-KR" sz="1600" dirty="0">
                  <a:latin typeface="Haettenschweiler" panose="020B0706040902060204" pitchFamily="34" charset="0"/>
                </a:endParaRPr>
              </a:p>
            </p:txBody>
          </p: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45D0F29A-92F0-0A30-BDDE-E9CD632E3772}"/>
                  </a:ext>
                </a:extLst>
              </p:cNvPr>
              <p:cNvCxnSpPr/>
              <p:nvPr/>
            </p:nvCxnSpPr>
            <p:spPr>
              <a:xfrm>
                <a:off x="3198027" y="4600321"/>
                <a:ext cx="5400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C723303C-E54C-0826-F71E-41C05C92F758}"/>
                  </a:ext>
                </a:extLst>
              </p:cNvPr>
              <p:cNvCxnSpPr/>
              <p:nvPr/>
            </p:nvCxnSpPr>
            <p:spPr>
              <a:xfrm>
                <a:off x="3198027" y="4941168"/>
                <a:ext cx="5400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34EB48AC-529F-1E45-1D84-9282C7985C0F}"/>
                  </a:ext>
                </a:extLst>
              </p:cNvPr>
              <p:cNvCxnSpPr/>
              <p:nvPr/>
            </p:nvCxnSpPr>
            <p:spPr>
              <a:xfrm>
                <a:off x="3198027" y="5229200"/>
                <a:ext cx="54006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E38AB9B-1320-07C0-29DB-5F04D7279DB6}"/>
                  </a:ext>
                </a:extLst>
              </p:cNvPr>
              <p:cNvSpPr txBox="1"/>
              <p:nvPr/>
            </p:nvSpPr>
            <p:spPr>
              <a:xfrm>
                <a:off x="4973689" y="4222459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3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B5929B2-F991-A1D3-8DA2-D8AFD19ADF48}"/>
                  </a:ext>
                </a:extLst>
              </p:cNvPr>
              <p:cNvSpPr txBox="1"/>
              <p:nvPr/>
            </p:nvSpPr>
            <p:spPr>
              <a:xfrm>
                <a:off x="5596722" y="4229550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5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493EF5B-4814-3E7D-794A-DAAEA6852506}"/>
                  </a:ext>
                </a:extLst>
              </p:cNvPr>
              <p:cNvSpPr txBox="1"/>
              <p:nvPr/>
            </p:nvSpPr>
            <p:spPr>
              <a:xfrm>
                <a:off x="6212590" y="4231559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2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E151C06-0BAF-6B9D-6274-D7C957CA7F04}"/>
                  </a:ext>
                </a:extLst>
              </p:cNvPr>
              <p:cNvSpPr txBox="1"/>
              <p:nvPr/>
            </p:nvSpPr>
            <p:spPr>
              <a:xfrm>
                <a:off x="6900323" y="4239237"/>
                <a:ext cx="111255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8DAA378-290B-AD6D-51AC-8533F0602DC7}"/>
                  </a:ext>
                </a:extLst>
              </p:cNvPr>
              <p:cNvSpPr txBox="1"/>
              <p:nvPr/>
            </p:nvSpPr>
            <p:spPr>
              <a:xfrm>
                <a:off x="8025333" y="4238526"/>
                <a:ext cx="530710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7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132E923-7FE1-FDED-E0A0-29146B0210A8}"/>
                  </a:ext>
                </a:extLst>
              </p:cNvPr>
              <p:cNvSpPr txBox="1"/>
              <p:nvPr/>
            </p:nvSpPr>
            <p:spPr>
              <a:xfrm>
                <a:off x="4279720" y="4224468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4d4b58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3CBD5A4-4E42-1853-A0FC-671349BD96FC}"/>
                  </a:ext>
                </a:extLst>
              </p:cNvPr>
              <p:cNvSpPr txBox="1"/>
              <p:nvPr/>
            </p:nvSpPr>
            <p:spPr>
              <a:xfrm>
                <a:off x="3566604" y="4237938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aeb375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F8224F3-DC1A-B687-8569-CDF7004AF620}"/>
                  </a:ext>
                </a:extLst>
              </p:cNvPr>
              <p:cNvSpPr txBox="1"/>
              <p:nvPr/>
            </p:nvSpPr>
            <p:spPr>
              <a:xfrm>
                <a:off x="4974758" y="4551903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3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330FCA3-33FB-DF77-015F-C443DDC2B32E}"/>
                  </a:ext>
                </a:extLst>
              </p:cNvPr>
              <p:cNvSpPr txBox="1"/>
              <p:nvPr/>
            </p:nvSpPr>
            <p:spPr>
              <a:xfrm>
                <a:off x="5597791" y="4558994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5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3643DE1-73F5-F15A-ABD6-BD8FAC1AC078}"/>
                  </a:ext>
                </a:extLst>
              </p:cNvPr>
              <p:cNvSpPr txBox="1"/>
              <p:nvPr/>
            </p:nvSpPr>
            <p:spPr>
              <a:xfrm>
                <a:off x="6213659" y="4561003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2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E1C3CEA-CC42-A351-8A3A-44FB2FD9BBB6}"/>
                  </a:ext>
                </a:extLst>
              </p:cNvPr>
              <p:cNvSpPr txBox="1"/>
              <p:nvPr/>
            </p:nvSpPr>
            <p:spPr>
              <a:xfrm>
                <a:off x="6901392" y="4568681"/>
                <a:ext cx="111255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3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C726DD5-4A11-AF89-8A44-EBABD87505B9}"/>
                  </a:ext>
                </a:extLst>
              </p:cNvPr>
              <p:cNvSpPr txBox="1"/>
              <p:nvPr/>
            </p:nvSpPr>
            <p:spPr>
              <a:xfrm>
                <a:off x="8026402" y="4567970"/>
                <a:ext cx="530710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7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24A5928-2A38-6704-9073-025F7BCBD316}"/>
                  </a:ext>
                </a:extLst>
              </p:cNvPr>
              <p:cNvSpPr txBox="1"/>
              <p:nvPr/>
            </p:nvSpPr>
            <p:spPr>
              <a:xfrm>
                <a:off x="4280789" y="4553912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4d4b58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64F8089-B66A-9349-0B98-377A2653DC99}"/>
                  </a:ext>
                </a:extLst>
              </p:cNvPr>
              <p:cNvSpPr txBox="1"/>
              <p:nvPr/>
            </p:nvSpPr>
            <p:spPr>
              <a:xfrm>
                <a:off x="3567673" y="4567382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aeb375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B0DC348-9C84-E8A5-4127-85BF37BB605F}"/>
                  </a:ext>
                </a:extLst>
              </p:cNvPr>
              <p:cNvSpPr txBox="1"/>
              <p:nvPr/>
            </p:nvSpPr>
            <p:spPr>
              <a:xfrm>
                <a:off x="4973689" y="4864027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5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D751CF87-2257-FA84-E520-4622E729FF2B}"/>
                  </a:ext>
                </a:extLst>
              </p:cNvPr>
              <p:cNvSpPr txBox="1"/>
              <p:nvPr/>
            </p:nvSpPr>
            <p:spPr>
              <a:xfrm>
                <a:off x="5596722" y="4871118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7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4C7DBBD-62AA-E6CC-5264-FC04AAE7417E}"/>
                  </a:ext>
                </a:extLst>
              </p:cNvPr>
              <p:cNvSpPr txBox="1"/>
              <p:nvPr/>
            </p:nvSpPr>
            <p:spPr>
              <a:xfrm>
                <a:off x="6212590" y="4873127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1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ECE7C8D-57CD-9A78-9ECF-02939753620D}"/>
                  </a:ext>
                </a:extLst>
              </p:cNvPr>
              <p:cNvSpPr txBox="1"/>
              <p:nvPr/>
            </p:nvSpPr>
            <p:spPr>
              <a:xfrm>
                <a:off x="8025333" y="4880094"/>
                <a:ext cx="530710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2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DD7A356-788E-F356-A396-0EE815018164}"/>
                  </a:ext>
                </a:extLst>
              </p:cNvPr>
              <p:cNvSpPr txBox="1"/>
              <p:nvPr/>
            </p:nvSpPr>
            <p:spPr>
              <a:xfrm>
                <a:off x="4279720" y="4866036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a930a9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2D8A65B-9CD7-FAB2-5EB2-8ECAE442B80A}"/>
                  </a:ext>
                </a:extLst>
              </p:cNvPr>
              <p:cNvSpPr txBox="1"/>
              <p:nvPr/>
            </p:nvSpPr>
            <p:spPr>
              <a:xfrm>
                <a:off x="3566604" y="4879506"/>
                <a:ext cx="700048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Haettenschweiler" panose="020B0706040902060204" pitchFamily="34" charset="0"/>
                  </a:rPr>
                  <a:t>aeb375</a:t>
                </a:r>
              </a:p>
            </p:txBody>
          </p:sp>
        </p:grp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6CCB5DB-6DAD-FB9C-606F-71523F0348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34" y="5501556"/>
            <a:ext cx="1493420" cy="83204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EFEDFA1-1650-C115-5A94-47FB9E2C95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180" y="5505623"/>
            <a:ext cx="443533" cy="887066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31C52F-9C0D-EDC5-8C29-B591BF31AE28}"/>
              </a:ext>
            </a:extLst>
          </p:cNvPr>
          <p:cNvGrpSpPr/>
          <p:nvPr/>
        </p:nvGrpSpPr>
        <p:grpSpPr>
          <a:xfrm>
            <a:off x="4264799" y="4284782"/>
            <a:ext cx="4940580" cy="647353"/>
            <a:chOff x="4279720" y="4290338"/>
            <a:chExt cx="4940580" cy="64027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231B5CE-7887-8404-2604-477137DAA45A}"/>
                </a:ext>
              </a:extLst>
            </p:cNvPr>
            <p:cNvSpPr/>
            <p:nvPr/>
          </p:nvSpPr>
          <p:spPr>
            <a:xfrm>
              <a:off x="4279720" y="4290338"/>
              <a:ext cx="4318905" cy="6402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9085D7-D1D8-CC88-6DFA-C3DC7C2EEFFB}"/>
                </a:ext>
              </a:extLst>
            </p:cNvPr>
            <p:cNvSpPr txBox="1"/>
            <p:nvPr/>
          </p:nvSpPr>
          <p:spPr>
            <a:xfrm>
              <a:off x="8520252" y="4390970"/>
              <a:ext cx="700048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Haettenschweiler" panose="020B0706040902060204" pitchFamily="34" charset="0"/>
                </a:rPr>
                <a:t>MEAN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47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00525" y="1015390"/>
            <a:ext cx="3613811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Final</a:t>
            </a:r>
          </a:p>
          <a:p>
            <a:pPr algn="ctr"/>
            <a:r>
              <a:rPr lang="en-US" altLang="ko-KR" sz="44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MODELING</a:t>
            </a:r>
            <a:endParaRPr lang="ko-KR" altLang="en-US" sz="44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Final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Modeling 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-5791" y="200374"/>
            <a:ext cx="161294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4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F3063-5325-EBD2-FDFD-CC19132C1E6D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240C1C-A807-9317-DC8E-2866800D8DDD}"/>
              </a:ext>
            </a:extLst>
          </p:cNvPr>
          <p:cNvSpPr txBox="1"/>
          <p:nvPr/>
        </p:nvSpPr>
        <p:spPr>
          <a:xfrm>
            <a:off x="4460174" y="116418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EB6602-ACB7-CAA5-F2A7-969F1FF4BBCC}"/>
              </a:ext>
            </a:extLst>
          </p:cNvPr>
          <p:cNvSpPr txBox="1"/>
          <p:nvPr/>
        </p:nvSpPr>
        <p:spPr>
          <a:xfrm>
            <a:off x="6429037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99BC44-4AD2-FDD5-7E4D-044541479B8C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D4CCCB-96DC-C259-B28B-10ECE08C5311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0F7B23-50C4-7CCB-CB3E-14BFF7213914}"/>
              </a:ext>
            </a:extLst>
          </p:cNvPr>
          <p:cNvSpPr txBox="1"/>
          <p:nvPr/>
        </p:nvSpPr>
        <p:spPr>
          <a:xfrm>
            <a:off x="5430275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20F8C7-F07D-FBB1-5F90-593606B49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33" y="1750777"/>
            <a:ext cx="6125542" cy="383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8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36512" y="0"/>
            <a:ext cx="9196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94293" y="3068960"/>
            <a:ext cx="455541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DaunPenh" panose="01010101010101010101" pitchFamily="2" charset="0"/>
              </a:rPr>
              <a:t>Hyperparameter</a:t>
            </a:r>
          </a:p>
          <a:p>
            <a:pPr algn="ctr"/>
            <a:r>
              <a:rPr lang="en-US" altLang="ko-KR" sz="44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DaunPenh" panose="01010101010101010101" pitchFamily="2" charset="0"/>
              </a:rPr>
              <a:t>Tuning</a:t>
            </a:r>
            <a:endParaRPr lang="ko-KR" altLang="en-US" sz="4400" kern="1300" spc="80" dirty="0">
              <a:blipFill>
                <a:blip r:embed="rId2"/>
                <a:stretch>
                  <a:fillRect/>
                </a:stretch>
              </a:blip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DaunPenh" panose="01010101010101010101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51920" y="2708920"/>
            <a:ext cx="1440160" cy="3074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CHAPTER. 5</a:t>
            </a:r>
            <a:endParaRPr lang="ko-KR" altLang="en-US" sz="1600" spc="3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31B764-263F-6AF9-1857-BB8890EE9105}"/>
              </a:ext>
            </a:extLst>
          </p:cNvPr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9" name="원형 화살표 11">
              <a:extLst>
                <a:ext uri="{FF2B5EF4-FFF2-40B4-BE49-F238E27FC236}">
                  <a16:creationId xmlns:a16="http://schemas.microsoft.com/office/drawing/2014/main" id="{A3E15224-5620-EBE0-FF36-706D6EE65D70}"/>
                </a:ext>
              </a:extLst>
            </p:cNvPr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B5DB3F7-8953-C05E-DAB4-810530B2C14C}"/>
                </a:ext>
              </a:extLst>
            </p:cNvPr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14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46" y="575380"/>
            <a:ext cx="9178630" cy="601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30492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321511" y="711304"/>
            <a:ext cx="6127646" cy="6038340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85190" y="1428703"/>
            <a:ext cx="4172632" cy="417263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18057" y="2269088"/>
            <a:ext cx="2491861" cy="2491861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735A110-7EBA-7146-ADE5-980392575202}"/>
              </a:ext>
            </a:extLst>
          </p:cNvPr>
          <p:cNvSpPr/>
          <p:nvPr/>
        </p:nvSpPr>
        <p:spPr>
          <a:xfrm>
            <a:off x="255197" y="200374"/>
            <a:ext cx="7800706" cy="733308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583" y="-10015"/>
            <a:ext cx="9144000" cy="72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427855"/>
            <a:ext cx="9144000" cy="3344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왼쪽 화살표 50"/>
          <p:cNvSpPr/>
          <p:nvPr/>
        </p:nvSpPr>
        <p:spPr>
          <a:xfrm>
            <a:off x="1420142" y="1935874"/>
            <a:ext cx="7238668" cy="260015"/>
          </a:xfrm>
          <a:prstGeom prst="leftArrow">
            <a:avLst>
              <a:gd name="adj1" fmla="val 50000"/>
              <a:gd name="adj2" fmla="val 97801"/>
            </a:avLst>
          </a:prstGeom>
          <a:gradFill>
            <a:gsLst>
              <a:gs pos="0">
                <a:schemeClr val="tx1">
                  <a:lumMod val="65000"/>
                  <a:alpha val="81000"/>
                </a:schemeClr>
              </a:gs>
              <a:gs pos="100000">
                <a:srgbClr val="DA8C00">
                  <a:alpha val="7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00" y="67020"/>
            <a:ext cx="720080" cy="3037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1619" y="2655843"/>
            <a:ext cx="213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300" dirty="0">
                <a:latin typeface="Haettenschweiler" panose="020B0706040902060204" pitchFamily="34" charset="0"/>
              </a:rPr>
              <a:t>Hyperparameter</a:t>
            </a:r>
            <a:r>
              <a:rPr lang="ko-KR" altLang="en-US" spc="300" dirty="0">
                <a:latin typeface="Haettenschweiler" panose="020B0706040902060204" pitchFamily="34" charset="0"/>
              </a:rPr>
              <a:t> </a:t>
            </a:r>
            <a:r>
              <a:rPr lang="en-US" altLang="ko-KR" spc="300" dirty="0">
                <a:latin typeface="Haettenschweiler" panose="020B0706040902060204" pitchFamily="34" charset="0"/>
              </a:rPr>
              <a:t>Tuning</a:t>
            </a:r>
            <a:endParaRPr lang="ko-KR" altLang="en-US" spc="300" dirty="0">
              <a:latin typeface="Haettenschweiler" panose="020B0706040902060204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825095" y="2345164"/>
            <a:ext cx="183036" cy="303889"/>
            <a:chOff x="1956927" y="1074728"/>
            <a:chExt cx="244048" cy="405185"/>
          </a:xfrm>
        </p:grpSpPr>
        <p:grpSp>
          <p:nvGrpSpPr>
            <p:cNvPr id="12" name="그룹 11"/>
            <p:cNvGrpSpPr/>
            <p:nvPr/>
          </p:nvGrpSpPr>
          <p:grpSpPr>
            <a:xfrm>
              <a:off x="1956927" y="1074728"/>
              <a:ext cx="244048" cy="405185"/>
              <a:chOff x="1513979" y="1074728"/>
              <a:chExt cx="244048" cy="405185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1513979" y="1074728"/>
                <a:ext cx="244048" cy="24404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순서도: 병합 10"/>
              <p:cNvSpPr/>
              <p:nvPr/>
            </p:nvSpPr>
            <p:spPr>
              <a:xfrm>
                <a:off x="1513979" y="1208212"/>
                <a:ext cx="244048" cy="271701"/>
              </a:xfrm>
              <a:prstGeom prst="flowChartMerg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타원 16"/>
            <p:cNvSpPr/>
            <p:nvPr/>
          </p:nvSpPr>
          <p:spPr>
            <a:xfrm>
              <a:off x="2017939" y="1135740"/>
              <a:ext cx="122024" cy="122024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48660" y="3354822"/>
            <a:ext cx="1804691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LightGBM</a:t>
            </a:r>
            <a:endParaRPr lang="ko-KR" altLang="en-US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07704" y="464263"/>
            <a:ext cx="37444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workflow</a:t>
            </a:r>
            <a:endParaRPr lang="ko-KR" alt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182B08-4509-2510-4C3D-40F9F6F8EA4F}"/>
              </a:ext>
            </a:extLst>
          </p:cNvPr>
          <p:cNvGrpSpPr/>
          <p:nvPr/>
        </p:nvGrpSpPr>
        <p:grpSpPr>
          <a:xfrm>
            <a:off x="4629470" y="2345164"/>
            <a:ext cx="1804691" cy="1049676"/>
            <a:chOff x="4629470" y="2345164"/>
            <a:chExt cx="1804691" cy="1049676"/>
          </a:xfrm>
        </p:grpSpPr>
        <p:grpSp>
          <p:nvGrpSpPr>
            <p:cNvPr id="64" name="그룹 63"/>
            <p:cNvGrpSpPr/>
            <p:nvPr/>
          </p:nvGrpSpPr>
          <p:grpSpPr>
            <a:xfrm>
              <a:off x="5451586" y="2345164"/>
              <a:ext cx="183036" cy="303889"/>
              <a:chOff x="1956927" y="1074728"/>
              <a:chExt cx="244048" cy="405185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67" name="타원 66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순서도: 병합 67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6" name="타원 65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4667404" y="2596523"/>
              <a:ext cx="1739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3th</a:t>
              </a:r>
              <a:r>
                <a:rPr lang="ko-KR" altLang="en-US" spc="300" dirty="0">
                  <a:latin typeface="Haettenschweiler" panose="020B0706040902060204" pitchFamily="34" charset="0"/>
                </a:rPr>
                <a:t> </a:t>
              </a:r>
              <a:r>
                <a:rPr lang="en-US" altLang="ko-KR" spc="300" dirty="0">
                  <a:latin typeface="Haettenschweiler" panose="020B0706040902060204" pitchFamily="34" charset="0"/>
                </a:rPr>
                <a:t>modeling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29470" y="2994730"/>
              <a:ext cx="1804691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Make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new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feature</a:t>
              </a:r>
            </a:p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Categorical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8E3063-424C-C6FB-FDF5-B8FFBD9186E8}"/>
              </a:ext>
            </a:extLst>
          </p:cNvPr>
          <p:cNvGrpSpPr/>
          <p:nvPr/>
        </p:nvGrpSpPr>
        <p:grpSpPr>
          <a:xfrm>
            <a:off x="2782305" y="2345164"/>
            <a:ext cx="1852486" cy="1048918"/>
            <a:chOff x="2782305" y="2345164"/>
            <a:chExt cx="1852486" cy="1048918"/>
          </a:xfrm>
        </p:grpSpPr>
        <p:grpSp>
          <p:nvGrpSpPr>
            <p:cNvPr id="59" name="그룹 58"/>
            <p:cNvGrpSpPr/>
            <p:nvPr/>
          </p:nvGrpSpPr>
          <p:grpSpPr>
            <a:xfrm>
              <a:off x="3596876" y="2345164"/>
              <a:ext cx="183036" cy="303889"/>
              <a:chOff x="1956927" y="1074728"/>
              <a:chExt cx="244048" cy="405185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62" name="타원 61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순서도: 병합 62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타원 60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2978308" y="2601026"/>
              <a:ext cx="1656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4th modeling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82305" y="2993972"/>
              <a:ext cx="1804691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Group by</a:t>
              </a:r>
            </a:p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Categorical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자유형 4"/>
          <p:cNvSpPr/>
          <p:nvPr/>
        </p:nvSpPr>
        <p:spPr>
          <a:xfrm>
            <a:off x="-31047" y="-20857"/>
            <a:ext cx="2653868" cy="1037034"/>
          </a:xfrm>
          <a:custGeom>
            <a:avLst/>
            <a:gdLst>
              <a:gd name="connsiteX0" fmla="*/ 2076450 w 2076450"/>
              <a:gd name="connsiteY0" fmla="*/ 0 h 1009650"/>
              <a:gd name="connsiteX1" fmla="*/ 0 w 2076450"/>
              <a:gd name="connsiteY1" fmla="*/ 0 h 1009650"/>
              <a:gd name="connsiteX2" fmla="*/ 0 w 2076450"/>
              <a:gd name="connsiteY2" fmla="*/ 1009650 h 1009650"/>
              <a:gd name="connsiteX3" fmla="*/ 1190625 w 2076450"/>
              <a:gd name="connsiteY3" fmla="*/ 857250 h 1009650"/>
              <a:gd name="connsiteX4" fmla="*/ 2076450 w 2076450"/>
              <a:gd name="connsiteY4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009650">
                <a:moveTo>
                  <a:pt x="2076450" y="0"/>
                </a:moveTo>
                <a:lnTo>
                  <a:pt x="0" y="0"/>
                </a:lnTo>
                <a:lnTo>
                  <a:pt x="0" y="1009650"/>
                </a:lnTo>
                <a:lnTo>
                  <a:pt x="1190625" y="857250"/>
                </a:lnTo>
                <a:lnTo>
                  <a:pt x="2076450" y="0"/>
                </a:lnTo>
                <a:close/>
              </a:path>
            </a:pathLst>
          </a:custGeom>
          <a:solidFill>
            <a:srgbClr val="DA8C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5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31047" y="6419914"/>
            <a:ext cx="9178506" cy="43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3266" y="6566409"/>
            <a:ext cx="283761" cy="174959"/>
            <a:chOff x="1017634" y="4545031"/>
            <a:chExt cx="411242" cy="254517"/>
          </a:xfrm>
        </p:grpSpPr>
        <p:grpSp>
          <p:nvGrpSpPr>
            <p:cNvPr id="15" name="그룹 14"/>
            <p:cNvGrpSpPr/>
            <p:nvPr/>
          </p:nvGrpSpPr>
          <p:grpSpPr>
            <a:xfrm>
              <a:off x="1171782" y="4545031"/>
              <a:ext cx="257094" cy="254517"/>
              <a:chOff x="1171782" y="4545031"/>
              <a:chExt cx="257094" cy="254517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양쪽 모서리가 둥근 사각형 7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17634" y="4595988"/>
              <a:ext cx="205621" cy="203560"/>
              <a:chOff x="1171782" y="4545031"/>
              <a:chExt cx="257094" cy="254517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9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434665" y="6525344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MEMBER  5/5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52539" y="6566409"/>
            <a:ext cx="1373315" cy="220545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RECEIVE INVITE</a:t>
            </a:r>
            <a:endParaRPr lang="ko-KR" altLang="en-US" sz="1050" b="1" dirty="0">
              <a:solidFill>
                <a:schemeClr val="bg1">
                  <a:lumMod val="95000"/>
                  <a:lumOff val="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L 도형 32"/>
          <p:cNvSpPr/>
          <p:nvPr/>
        </p:nvSpPr>
        <p:spPr>
          <a:xfrm rot="18900000">
            <a:off x="2031287" y="6584625"/>
            <a:ext cx="112525" cy="112102"/>
          </a:xfrm>
          <a:prstGeom prst="corner">
            <a:avLst>
              <a:gd name="adj1" fmla="val 23545"/>
              <a:gd name="adj2" fmla="val 20899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3748D1-53A3-9FE7-F418-5E4188E29938}"/>
              </a:ext>
            </a:extLst>
          </p:cNvPr>
          <p:cNvGrpSpPr/>
          <p:nvPr/>
        </p:nvGrpSpPr>
        <p:grpSpPr>
          <a:xfrm>
            <a:off x="6255485" y="2329581"/>
            <a:ext cx="1804691" cy="1169816"/>
            <a:chOff x="6255485" y="2329581"/>
            <a:chExt cx="1804691" cy="116981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83613A-889F-B498-60E2-F816BD314289}"/>
                </a:ext>
              </a:extLst>
            </p:cNvPr>
            <p:cNvGrpSpPr/>
            <p:nvPr/>
          </p:nvGrpSpPr>
          <p:grpSpPr>
            <a:xfrm>
              <a:off x="6255485" y="2329581"/>
              <a:ext cx="1804691" cy="1169816"/>
              <a:chOff x="6255485" y="2329581"/>
              <a:chExt cx="1804691" cy="1169816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7070076" y="2329581"/>
                <a:ext cx="183036" cy="303889"/>
                <a:chOff x="1956927" y="1074728"/>
                <a:chExt cx="244048" cy="405185"/>
              </a:xfrm>
              <a:solidFill>
                <a:schemeClr val="tx1"/>
              </a:solidFill>
            </p:grpSpPr>
            <p:grpSp>
              <p:nvGrpSpPr>
                <p:cNvPr id="70" name="그룹 69"/>
                <p:cNvGrpSpPr/>
                <p:nvPr/>
              </p:nvGrpSpPr>
              <p:grpSpPr>
                <a:xfrm>
                  <a:off x="1956927" y="1074728"/>
                  <a:ext cx="244048" cy="405185"/>
                  <a:chOff x="1513979" y="1074728"/>
                  <a:chExt cx="244048" cy="405185"/>
                </a:xfrm>
                <a:grpFill/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1513979" y="1074728"/>
                    <a:ext cx="244048" cy="2440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순서도: 병합 72"/>
                  <p:cNvSpPr/>
                  <p:nvPr/>
                </p:nvSpPr>
                <p:spPr>
                  <a:xfrm>
                    <a:off x="1513979" y="1208212"/>
                    <a:ext cx="244048" cy="271701"/>
                  </a:xfrm>
                  <a:prstGeom prst="flowChartMerg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71" name="타원 70"/>
                <p:cNvSpPr/>
                <p:nvPr/>
              </p:nvSpPr>
              <p:spPr>
                <a:xfrm>
                  <a:off x="2017939" y="1135740"/>
                  <a:ext cx="122024" cy="1220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>
              <a:xfrm>
                <a:off x="6330387" y="2610772"/>
                <a:ext cx="1662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300" dirty="0">
                    <a:latin typeface="Haettenschweiler" panose="020B0706040902060204" pitchFamily="34" charset="0"/>
                  </a:rPr>
                  <a:t>2</a:t>
                </a:r>
                <a:r>
                  <a:rPr lang="en-US" altLang="ko-KR" spc="300" baseline="30000" dirty="0">
                    <a:latin typeface="Haettenschweiler" panose="020B0706040902060204" pitchFamily="34" charset="0"/>
                  </a:rPr>
                  <a:t>nd</a:t>
                </a:r>
                <a:r>
                  <a:rPr lang="ko-KR" altLang="en-US" spc="300" dirty="0">
                    <a:latin typeface="Haettenschweiler" panose="020B0706040902060204" pitchFamily="34" charset="0"/>
                  </a:rPr>
                  <a:t> </a:t>
                </a:r>
                <a:r>
                  <a:rPr lang="en-US" altLang="ko-KR" spc="300" dirty="0">
                    <a:latin typeface="Haettenschweiler" panose="020B0706040902060204" pitchFamily="34" charset="0"/>
                  </a:rPr>
                  <a:t>modeling</a:t>
                </a:r>
                <a:endParaRPr lang="ko-KR" altLang="en-US" spc="300" dirty="0">
                  <a:latin typeface="Haettenschweiler" panose="020B0706040902060204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255485" y="2945399"/>
                <a:ext cx="1804691" cy="55399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VIF</a:t>
                </a:r>
              </a:p>
              <a:p>
                <a:pPr algn="ctr"/>
                <a:r>
                  <a:rPr lang="ko-KR" altLang="en-US" sz="1000" b="1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다중공선성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columns drop</a:t>
                </a:r>
              </a:p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Categorical</a:t>
                </a:r>
                <a:endPara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4158844-9286-1926-AA07-664C75EA89AF}"/>
                </a:ext>
              </a:extLst>
            </p:cNvPr>
            <p:cNvSpPr/>
            <p:nvPr/>
          </p:nvSpPr>
          <p:spPr>
            <a:xfrm>
              <a:off x="7115835" y="2375340"/>
              <a:ext cx="91518" cy="91518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56D1DF-B23A-7979-ACBA-EC9B65F63A02}"/>
              </a:ext>
            </a:extLst>
          </p:cNvPr>
          <p:cNvGrpSpPr/>
          <p:nvPr/>
        </p:nvGrpSpPr>
        <p:grpSpPr>
          <a:xfrm>
            <a:off x="7659056" y="2321765"/>
            <a:ext cx="1804691" cy="871612"/>
            <a:chOff x="7659056" y="2321765"/>
            <a:chExt cx="1804691" cy="87161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E558F0-B0DA-8F26-1960-78A23E782B96}"/>
                </a:ext>
              </a:extLst>
            </p:cNvPr>
            <p:cNvSpPr txBox="1"/>
            <p:nvPr/>
          </p:nvSpPr>
          <p:spPr>
            <a:xfrm>
              <a:off x="7710735" y="2649053"/>
              <a:ext cx="1662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300" dirty="0">
                  <a:latin typeface="Haettenschweiler" panose="020B0706040902060204" pitchFamily="34" charset="0"/>
                </a:rPr>
                <a:t>1st modeling</a:t>
              </a:r>
              <a:endParaRPr lang="ko-KR" altLang="en-US" sz="1600" spc="300" dirty="0">
                <a:latin typeface="Haettenschweiler" panose="020B0706040902060204" pitchFamily="34" charset="0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13AE307-EF1D-B355-592C-314425D99413}"/>
                </a:ext>
              </a:extLst>
            </p:cNvPr>
            <p:cNvGrpSpPr/>
            <p:nvPr/>
          </p:nvGrpSpPr>
          <p:grpSpPr>
            <a:xfrm>
              <a:off x="8370598" y="2321765"/>
              <a:ext cx="183036" cy="303889"/>
              <a:chOff x="1513979" y="1074728"/>
              <a:chExt cx="244048" cy="405185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69775F5-ABA0-EDB0-0990-388474982741}"/>
                  </a:ext>
                </a:extLst>
              </p:cNvPr>
              <p:cNvSpPr/>
              <p:nvPr/>
            </p:nvSpPr>
            <p:spPr>
              <a:xfrm>
                <a:off x="1513979" y="1074728"/>
                <a:ext cx="244048" cy="2440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순서도: 병합 91">
                <a:extLst>
                  <a:ext uri="{FF2B5EF4-FFF2-40B4-BE49-F238E27FC236}">
                    <a16:creationId xmlns:a16="http://schemas.microsoft.com/office/drawing/2014/main" id="{2AA7059C-77C2-4217-3897-1FA6370DECB2}"/>
                  </a:ext>
                </a:extLst>
              </p:cNvPr>
              <p:cNvSpPr/>
              <p:nvPr/>
            </p:nvSpPr>
            <p:spPr>
              <a:xfrm>
                <a:off x="1513979" y="1208212"/>
                <a:ext cx="244048" cy="271701"/>
              </a:xfrm>
              <a:prstGeom prst="flowChartMerg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84CB0A3-E4B9-8440-3C18-8AB22A681A9B}"/>
                </a:ext>
              </a:extLst>
            </p:cNvPr>
            <p:cNvSpPr/>
            <p:nvPr/>
          </p:nvSpPr>
          <p:spPr>
            <a:xfrm>
              <a:off x="8416357" y="2367524"/>
              <a:ext cx="91518" cy="91518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2F6F8C-22CD-23A9-B49E-A7E15F6BB38C}"/>
                </a:ext>
              </a:extLst>
            </p:cNvPr>
            <p:cNvSpPr txBox="1"/>
            <p:nvPr/>
          </p:nvSpPr>
          <p:spPr>
            <a:xfrm>
              <a:off x="7659056" y="2962545"/>
              <a:ext cx="1804691" cy="2308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it-IT" altLang="ko-KR" sz="9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 columns drop</a:t>
              </a:r>
              <a:endPara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A41F6D04-5ABD-BF5E-D1A6-7791A92A8EB1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8F37BB8-757F-2E71-AAC0-928080BA2BB9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FEDA9A8-648A-45CC-567B-E0D1F6952AD1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F172C9-62CE-F812-EB98-411797AF87C4}"/>
              </a:ext>
            </a:extLst>
          </p:cNvPr>
          <p:cNvSpPr txBox="1"/>
          <p:nvPr/>
        </p:nvSpPr>
        <p:spPr>
          <a:xfrm>
            <a:off x="4503520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B08660-B1D2-DA21-BD0F-CC472C90CC69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46D246E-16F2-8489-7FCB-EE11AEA0E58D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B4DFA59-D4A9-0B10-AFF1-1B8402CB9102}"/>
              </a:ext>
            </a:extLst>
          </p:cNvPr>
          <p:cNvSpPr txBox="1"/>
          <p:nvPr/>
        </p:nvSpPr>
        <p:spPr>
          <a:xfrm>
            <a:off x="6373020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90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B3B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ANS\Desktop\배그\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9721" r="4778"/>
          <a:stretch/>
        </p:blipFill>
        <p:spPr bwMode="auto">
          <a:xfrm>
            <a:off x="-21076" y="688751"/>
            <a:ext cx="9165076" cy="619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12236" y="696471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33000"/>
                </a:schemeClr>
              </a:gs>
              <a:gs pos="100000">
                <a:srgbClr val="DA8C00">
                  <a:alpha val="44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-31047" y="6419914"/>
            <a:ext cx="9178506" cy="43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73266" y="6566409"/>
            <a:ext cx="283761" cy="174959"/>
            <a:chOff x="1017634" y="4545031"/>
            <a:chExt cx="411242" cy="254517"/>
          </a:xfrm>
        </p:grpSpPr>
        <p:grpSp>
          <p:nvGrpSpPr>
            <p:cNvPr id="93" name="그룹 92"/>
            <p:cNvGrpSpPr/>
            <p:nvPr/>
          </p:nvGrpSpPr>
          <p:grpSpPr>
            <a:xfrm>
              <a:off x="1171782" y="4545031"/>
              <a:ext cx="257094" cy="254517"/>
              <a:chOff x="1171782" y="4545031"/>
              <a:chExt cx="257094" cy="254517"/>
            </a:xfrm>
          </p:grpSpPr>
          <p:sp>
            <p:nvSpPr>
              <p:cNvPr id="97" name="타원 96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양쪽 모서리가 둥근 사각형 97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1017634" y="4595988"/>
              <a:ext cx="205621" cy="203560"/>
              <a:chOff x="1171782" y="4545031"/>
              <a:chExt cx="257094" cy="254517"/>
            </a:xfrm>
          </p:grpSpPr>
          <p:sp>
            <p:nvSpPr>
              <p:cNvPr id="95" name="타원 94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양쪽 모서리가 둥근 사각형 95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8" name="TextBox 87"/>
          <p:cNvSpPr txBox="1"/>
          <p:nvPr/>
        </p:nvSpPr>
        <p:spPr>
          <a:xfrm>
            <a:off x="434665" y="6525344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MEMBER  5/5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952539" y="6566409"/>
            <a:ext cx="1373315" cy="220545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RECEIVE INVITE</a:t>
            </a:r>
            <a:endParaRPr lang="ko-KR" altLang="en-US" sz="1050" b="1" dirty="0">
              <a:solidFill>
                <a:schemeClr val="bg1">
                  <a:lumMod val="95000"/>
                  <a:lumOff val="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0" name="L 도형 89"/>
          <p:cNvSpPr/>
          <p:nvPr/>
        </p:nvSpPr>
        <p:spPr>
          <a:xfrm rot="18900000">
            <a:off x="2031287" y="6584625"/>
            <a:ext cx="112525" cy="112102"/>
          </a:xfrm>
          <a:prstGeom prst="corner">
            <a:avLst>
              <a:gd name="adj1" fmla="val 23545"/>
              <a:gd name="adj2" fmla="val 20899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" name="그룹 98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100" name="직사각형 99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835" y="200374"/>
              <a:ext cx="1585692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aettenschweiler" panose="020B0706040902060204" pitchFamily="34" charset="0"/>
                  <a:cs typeface="DaunPenh" panose="01010101010101010101" pitchFamily="2" charset="0"/>
                </a:rPr>
                <a:t>Chapter. 5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endParaRPr>
            </a:p>
          </p:txBody>
        </p: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Hyperparameter Tuning – </a:t>
              </a:r>
              <a:r>
                <a:rPr lang="en-US" altLang="ko-KR" sz="1100" b="1" dirty="0" err="1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LightGBM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131840" y="1079158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Parameter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1840" y="4077072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RESULTS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EE5683-7E29-4A65-9065-EE389078C09F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853B12-7217-28F7-5815-03C3AA5ECCB1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5AF32C-C5AB-223D-8E39-B7E35F4721D5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C12B36-674C-34E3-662F-E2D5C32A24C6}"/>
              </a:ext>
            </a:extLst>
          </p:cNvPr>
          <p:cNvSpPr txBox="1"/>
          <p:nvPr/>
        </p:nvSpPr>
        <p:spPr>
          <a:xfrm>
            <a:off x="4503520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C06CC5-1328-3879-AEB5-A0D558F8C34E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4D6A7B-4545-C233-974F-8F60767F6D7E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90BB0F-D33A-AEE5-EA48-C1371263F676}"/>
              </a:ext>
            </a:extLst>
          </p:cNvPr>
          <p:cNvSpPr txBox="1"/>
          <p:nvPr/>
        </p:nvSpPr>
        <p:spPr>
          <a:xfrm>
            <a:off x="6373020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E2C2E1-8A27-08EF-0CD1-1AD78C7A727D}"/>
              </a:ext>
            </a:extLst>
          </p:cNvPr>
          <p:cNvSpPr txBox="1"/>
          <p:nvPr/>
        </p:nvSpPr>
        <p:spPr>
          <a:xfrm>
            <a:off x="1091340" y="2300086"/>
            <a:ext cx="602209" cy="21544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LGBM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D0E832-D0C8-32CB-C022-CCD03CB0CCC4}"/>
              </a:ext>
            </a:extLst>
          </p:cNvPr>
          <p:cNvSpPr txBox="1"/>
          <p:nvPr/>
        </p:nvSpPr>
        <p:spPr>
          <a:xfrm>
            <a:off x="4436839" y="1912281"/>
            <a:ext cx="1069465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num_leaves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7FFD0C-15A9-32CE-D9EC-3D53FC249500}"/>
              </a:ext>
            </a:extLst>
          </p:cNvPr>
          <p:cNvSpPr txBox="1"/>
          <p:nvPr/>
        </p:nvSpPr>
        <p:spPr>
          <a:xfrm>
            <a:off x="5419173" y="1919698"/>
            <a:ext cx="1317919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min_data_in_leaf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D9C439-FD87-07D7-EED5-59582973055B}"/>
              </a:ext>
            </a:extLst>
          </p:cNvPr>
          <p:cNvSpPr txBox="1"/>
          <p:nvPr/>
        </p:nvSpPr>
        <p:spPr>
          <a:xfrm>
            <a:off x="3305164" y="1912281"/>
            <a:ext cx="949495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max_depth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5AEFB-ED01-1EC2-20B5-231316D2B0A1}"/>
              </a:ext>
            </a:extLst>
          </p:cNvPr>
          <p:cNvSpPr txBox="1"/>
          <p:nvPr/>
        </p:nvSpPr>
        <p:spPr>
          <a:xfrm>
            <a:off x="7836052" y="1919698"/>
            <a:ext cx="1317919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learning_rate</a:t>
            </a:r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55A296-0102-2F85-FC8B-6228DC518928}"/>
              </a:ext>
            </a:extLst>
          </p:cNvPr>
          <p:cNvSpPr txBox="1"/>
          <p:nvPr/>
        </p:nvSpPr>
        <p:spPr>
          <a:xfrm>
            <a:off x="6711839" y="1920502"/>
            <a:ext cx="1045133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n_estimators</a:t>
            </a:r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CAD2D3-4B49-9889-52E0-95C7EB0371F8}"/>
              </a:ext>
            </a:extLst>
          </p:cNvPr>
          <p:cNvSpPr txBox="1"/>
          <p:nvPr/>
        </p:nvSpPr>
        <p:spPr>
          <a:xfrm>
            <a:off x="3199547" y="2982339"/>
            <a:ext cx="1160727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num_iterations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F2C363-55B2-4833-9193-91715573D0E9}"/>
              </a:ext>
            </a:extLst>
          </p:cNvPr>
          <p:cNvSpPr txBox="1"/>
          <p:nvPr/>
        </p:nvSpPr>
        <p:spPr>
          <a:xfrm>
            <a:off x="4295252" y="2982339"/>
            <a:ext cx="1317919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feature_fraction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D5CCB3-B457-7AE9-4817-741AC069E354}"/>
              </a:ext>
            </a:extLst>
          </p:cNvPr>
          <p:cNvSpPr txBox="1"/>
          <p:nvPr/>
        </p:nvSpPr>
        <p:spPr>
          <a:xfrm>
            <a:off x="5759381" y="2982339"/>
            <a:ext cx="949495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metric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1C780C-8E02-84DA-0B21-78E5E393F153}"/>
              </a:ext>
            </a:extLst>
          </p:cNvPr>
          <p:cNvSpPr txBox="1"/>
          <p:nvPr/>
        </p:nvSpPr>
        <p:spPr>
          <a:xfrm>
            <a:off x="6838439" y="2973055"/>
            <a:ext cx="949495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boosting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AA25E42-2236-54D9-0A60-F61DBD5DEC78}"/>
              </a:ext>
            </a:extLst>
          </p:cNvPr>
          <p:cNvSpPr txBox="1"/>
          <p:nvPr/>
        </p:nvSpPr>
        <p:spPr>
          <a:xfrm>
            <a:off x="7987450" y="2945671"/>
            <a:ext cx="82090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objective</a:t>
            </a:r>
            <a:endParaRPr lang="ko-KR" altLang="en-US" sz="11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3ED586F-D5C7-4027-E0F7-5BD172D2A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47" y="4406750"/>
            <a:ext cx="3222128" cy="12069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C11378-F42D-41F0-7013-1D80F38C009B}"/>
              </a:ext>
            </a:extLst>
          </p:cNvPr>
          <p:cNvSpPr/>
          <p:nvPr/>
        </p:nvSpPr>
        <p:spPr>
          <a:xfrm>
            <a:off x="3199547" y="5373216"/>
            <a:ext cx="3222128" cy="24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0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7365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7365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7365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7365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7365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7365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66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C8A2703-146C-B1EE-E83A-56155E21B529}"/>
              </a:ext>
            </a:extLst>
          </p:cNvPr>
          <p:cNvSpPr/>
          <p:nvPr/>
        </p:nvSpPr>
        <p:spPr>
          <a:xfrm>
            <a:off x="7338727" y="4797152"/>
            <a:ext cx="257609" cy="217452"/>
          </a:xfrm>
          <a:prstGeom prst="rect">
            <a:avLst/>
          </a:prstGeom>
          <a:solidFill>
            <a:srgbClr val="130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C:\Users\HANS\Desktop\배그\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r="1945"/>
          <a:stretch/>
        </p:blipFill>
        <p:spPr bwMode="auto">
          <a:xfrm>
            <a:off x="-31047" y="318144"/>
            <a:ext cx="9175047" cy="62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44759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0"/>
                </a:schemeClr>
              </a:gs>
              <a:gs pos="100000">
                <a:srgbClr val="DA8C00">
                  <a:alpha val="1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-31047" y="6419914"/>
            <a:ext cx="9178506" cy="43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73266" y="6566409"/>
            <a:ext cx="283761" cy="174959"/>
            <a:chOff x="1017634" y="4545031"/>
            <a:chExt cx="411242" cy="254517"/>
          </a:xfrm>
        </p:grpSpPr>
        <p:grpSp>
          <p:nvGrpSpPr>
            <p:cNvPr id="93" name="그룹 92"/>
            <p:cNvGrpSpPr/>
            <p:nvPr/>
          </p:nvGrpSpPr>
          <p:grpSpPr>
            <a:xfrm>
              <a:off x="1171782" y="4545031"/>
              <a:ext cx="257094" cy="254517"/>
              <a:chOff x="1171782" y="4545031"/>
              <a:chExt cx="257094" cy="254517"/>
            </a:xfrm>
          </p:grpSpPr>
          <p:sp>
            <p:nvSpPr>
              <p:cNvPr id="97" name="타원 96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양쪽 모서리가 둥근 사각형 97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1017634" y="4595988"/>
              <a:ext cx="205621" cy="203560"/>
              <a:chOff x="1171782" y="4545031"/>
              <a:chExt cx="257094" cy="254517"/>
            </a:xfrm>
          </p:grpSpPr>
          <p:sp>
            <p:nvSpPr>
              <p:cNvPr id="95" name="타원 94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양쪽 모서리가 둥근 사각형 95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8" name="TextBox 87"/>
          <p:cNvSpPr txBox="1"/>
          <p:nvPr/>
        </p:nvSpPr>
        <p:spPr>
          <a:xfrm>
            <a:off x="434665" y="6525344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MEMBER  5/5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952539" y="6566409"/>
            <a:ext cx="1373315" cy="220545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RECEIVE INVITE</a:t>
            </a:r>
            <a:endParaRPr lang="ko-KR" altLang="en-US" sz="1050" b="1" dirty="0">
              <a:solidFill>
                <a:schemeClr val="bg1">
                  <a:lumMod val="95000"/>
                  <a:lumOff val="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0" name="L 도형 89"/>
          <p:cNvSpPr/>
          <p:nvPr/>
        </p:nvSpPr>
        <p:spPr>
          <a:xfrm rot="18900000">
            <a:off x="2031287" y="6584625"/>
            <a:ext cx="112525" cy="112102"/>
          </a:xfrm>
          <a:prstGeom prst="corner">
            <a:avLst>
              <a:gd name="adj1" fmla="val 23545"/>
              <a:gd name="adj2" fmla="val 20899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" name="그룹 98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100" name="직사각형 99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835" y="200374"/>
              <a:ext cx="1585692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aettenschweiler" panose="020B0706040902060204" pitchFamily="34" charset="0"/>
                  <a:cs typeface="DaunPenh" panose="01010101010101010101" pitchFamily="2" charset="0"/>
                </a:rPr>
                <a:t>Chapter. 5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endParaRPr>
            </a:p>
          </p:txBody>
        </p: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Hyperparameter Tuning – </a:t>
              </a:r>
              <a:r>
                <a:rPr lang="en-US" altLang="ko-KR" sz="1100" b="1" dirty="0" err="1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LightGBM</a:t>
              </a:r>
              <a:endPara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105475" y="2276872"/>
            <a:ext cx="1058813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n_estimators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105475" y="3501008"/>
            <a:ext cx="1203649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learning_rate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3308" y="1151166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max_depth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03308" y="1511206"/>
            <a:ext cx="1124955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n_estimators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03308" y="1868924"/>
            <a:ext cx="108012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learning_rate</a:t>
            </a:r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7172" name="Picture 4" descr="C:\Users\HANS\Desktop\배그\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5" y="1105012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HANS\Desktop\배그\V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2" y="1458929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HANS\Desktop\배그\V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2" y="1812846"/>
            <a:ext cx="366016" cy="3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2DAC10F-9224-B5FA-16E2-3B7ED2328CC4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81995A-E036-C977-BB9A-270BF5929BD2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9DD86D-7DA8-347A-6923-B83D0F8DBB21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936C98-F876-2B40-848C-009E6AA213B7}"/>
              </a:ext>
            </a:extLst>
          </p:cNvPr>
          <p:cNvSpPr txBox="1"/>
          <p:nvPr/>
        </p:nvSpPr>
        <p:spPr>
          <a:xfrm>
            <a:off x="4503520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34220F-7FAE-3C2F-9488-77524A11EE30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FC2DD6-4C05-2AC6-EF30-DBC37E6964A6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C542BD-D9DF-85D1-88DD-D2A50E16A3BE}"/>
              </a:ext>
            </a:extLst>
          </p:cNvPr>
          <p:cNvSpPr txBox="1"/>
          <p:nvPr/>
        </p:nvSpPr>
        <p:spPr>
          <a:xfrm>
            <a:off x="6373020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0C52C3-F96C-5B3D-5479-482922B163AB}"/>
              </a:ext>
            </a:extLst>
          </p:cNvPr>
          <p:cNvSpPr txBox="1"/>
          <p:nvPr/>
        </p:nvSpPr>
        <p:spPr>
          <a:xfrm>
            <a:off x="6112818" y="1069917"/>
            <a:ext cx="1051470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max_depth</a:t>
            </a:r>
            <a:endParaRPr lang="en-US" altLang="ko-KR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95DCB13-5763-3EED-4D1D-6B07E2288C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80" y="3573578"/>
            <a:ext cx="1747263" cy="108220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A273D73-3448-5427-CA49-20FCBEEA78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83" y="1115219"/>
            <a:ext cx="1747262" cy="106886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FFD0F4B-E51C-9603-F615-1EE0652E47C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82" y="2351983"/>
            <a:ext cx="1737714" cy="1072919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0202262-003F-5C1D-C275-53ECD4E397C9}"/>
              </a:ext>
            </a:extLst>
          </p:cNvPr>
          <p:cNvCxnSpPr/>
          <p:nvPr/>
        </p:nvCxnSpPr>
        <p:spPr>
          <a:xfrm>
            <a:off x="8519068" y="1509174"/>
            <a:ext cx="0" cy="57606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4BE3032-7911-8EA8-DFF2-84574375E573}"/>
              </a:ext>
            </a:extLst>
          </p:cNvPr>
          <p:cNvCxnSpPr/>
          <p:nvPr/>
        </p:nvCxnSpPr>
        <p:spPr>
          <a:xfrm>
            <a:off x="8894526" y="2748719"/>
            <a:ext cx="0" cy="57606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974BABE-6DE4-E4DE-BCF0-ECE392262E17}"/>
              </a:ext>
            </a:extLst>
          </p:cNvPr>
          <p:cNvCxnSpPr/>
          <p:nvPr/>
        </p:nvCxnSpPr>
        <p:spPr>
          <a:xfrm>
            <a:off x="7743402" y="3977493"/>
            <a:ext cx="0" cy="57606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495E9A2-32D7-ED6D-59E6-44D539C276D6}"/>
              </a:ext>
            </a:extLst>
          </p:cNvPr>
          <p:cNvSpPr txBox="1"/>
          <p:nvPr/>
        </p:nvSpPr>
        <p:spPr>
          <a:xfrm>
            <a:off x="8472242" y="1576721"/>
            <a:ext cx="414238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endParaRPr lang="ko-KR" altLang="en-US" sz="10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33AFD2-B0B6-81F0-C213-09E088674939}"/>
              </a:ext>
            </a:extLst>
          </p:cNvPr>
          <p:cNvSpPr txBox="1"/>
          <p:nvPr/>
        </p:nvSpPr>
        <p:spPr>
          <a:xfrm>
            <a:off x="8489994" y="2948768"/>
            <a:ext cx="44002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endParaRPr lang="ko-KR" altLang="en-US" sz="10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5F238F-777D-B9D3-C4E3-891E9AAF53D9}"/>
              </a:ext>
            </a:extLst>
          </p:cNvPr>
          <p:cNvSpPr txBox="1"/>
          <p:nvPr/>
        </p:nvSpPr>
        <p:spPr>
          <a:xfrm>
            <a:off x="7741580" y="4334610"/>
            <a:ext cx="507393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0.37</a:t>
            </a:r>
            <a:endParaRPr lang="ko-KR" altLang="en-US" sz="105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F0BA4C-5A1A-88CE-A78E-62DCF899ED7F}"/>
              </a:ext>
            </a:extLst>
          </p:cNvPr>
          <p:cNvSpPr/>
          <p:nvPr/>
        </p:nvSpPr>
        <p:spPr>
          <a:xfrm>
            <a:off x="7338727" y="4797152"/>
            <a:ext cx="257609" cy="197628"/>
          </a:xfrm>
          <a:prstGeom prst="rect">
            <a:avLst/>
          </a:prstGeom>
          <a:solidFill>
            <a:srgbClr val="130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9833EB-8109-51B6-0223-1F43AFB34AD7}"/>
              </a:ext>
            </a:extLst>
          </p:cNvPr>
          <p:cNvGrpSpPr/>
          <p:nvPr/>
        </p:nvGrpSpPr>
        <p:grpSpPr>
          <a:xfrm>
            <a:off x="6264220" y="4744359"/>
            <a:ext cx="2727823" cy="1035991"/>
            <a:chOff x="6202195" y="4752092"/>
            <a:chExt cx="2727823" cy="1035991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CE557D64-5C42-2D45-72CA-07BBB864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2195" y="4752092"/>
              <a:ext cx="2727823" cy="1035991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F6AD73F-3E7B-3407-5D01-E1FAF6F93221}"/>
                </a:ext>
              </a:extLst>
            </p:cNvPr>
            <p:cNvCxnSpPr/>
            <p:nvPr/>
          </p:nvCxnSpPr>
          <p:spPr>
            <a:xfrm>
              <a:off x="7164288" y="5014604"/>
              <a:ext cx="1722192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D027B0-1F19-481C-2551-2274C12815AC}"/>
                </a:ext>
              </a:extLst>
            </p:cNvPr>
            <p:cNvSpPr/>
            <p:nvPr/>
          </p:nvSpPr>
          <p:spPr>
            <a:xfrm>
              <a:off x="7321482" y="5661248"/>
              <a:ext cx="503235" cy="119097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99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40985" y="1024010"/>
            <a:ext cx="3613811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ko-KR" altLang="en-US" sz="40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40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Hyperparameter</a:t>
            </a:r>
          </a:p>
          <a:p>
            <a:pPr algn="ctr"/>
            <a:r>
              <a:rPr lang="en-US" altLang="ko-KR" sz="40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Tuning</a:t>
            </a:r>
            <a:endParaRPr lang="ko-KR" altLang="en-US" sz="40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Final Modeling 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-5791" y="200374"/>
            <a:ext cx="161294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5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42CDC8-B3B0-7BBC-4022-C6459F3C5FD1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3B0078-4FD9-3599-80C0-8315BE90A8EF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7AD74C-4DB8-0F6E-0489-6B7212DE2A9F}"/>
              </a:ext>
            </a:extLst>
          </p:cNvPr>
          <p:cNvSpPr txBox="1"/>
          <p:nvPr/>
        </p:nvSpPr>
        <p:spPr>
          <a:xfrm>
            <a:off x="4503520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EF60C-0E37-DE73-E26C-70DC475DD72C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EB633-E558-7F8A-7664-BACB4D8EBA7C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F99B2-E51F-3ED9-D7CF-ADA6369A0599}"/>
              </a:ext>
            </a:extLst>
          </p:cNvPr>
          <p:cNvSpPr txBox="1"/>
          <p:nvPr/>
        </p:nvSpPr>
        <p:spPr>
          <a:xfrm>
            <a:off x="6373020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9E8DF0-0857-E2C5-20D2-184E600A5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285" y="1868994"/>
            <a:ext cx="6153924" cy="384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8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53465" y="2420888"/>
            <a:ext cx="5437066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80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DESIGN GROUNDS</a:t>
            </a:r>
            <a:endParaRPr lang="ko-KR" altLang="en-US" sz="8000" kern="1300" spc="80" dirty="0">
              <a:blipFill>
                <a:blip r:embed="rId2"/>
                <a:stretch>
                  <a:fillRect/>
                </a:stretch>
              </a:blip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19872" y="2401466"/>
            <a:ext cx="2160240" cy="24840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YELLOW TEAM</a:t>
            </a:r>
            <a:r>
              <a:rPr lang="en-US" altLang="ko-KR" sz="1600" spc="300" dirty="0">
                <a:solidFill>
                  <a:schemeClr val="bg1"/>
                </a:solidFill>
                <a:latin typeface="+mj-lt"/>
              </a:rPr>
              <a:t>’</a:t>
            </a:r>
            <a:r>
              <a:rPr lang="en-US" altLang="ko-KR" sz="16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S</a:t>
            </a:r>
            <a:endParaRPr lang="ko-KR" altLang="en-US" sz="1600" spc="3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04248" y="2719953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blipFill>
                  <a:blip r:embed="rId3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TM</a:t>
            </a:r>
            <a:endParaRPr lang="ko-KR" altLang="en-US" sz="1200" dirty="0">
              <a:blipFill>
                <a:blip r:embed="rId3"/>
                <a:stretch>
                  <a:fillRect/>
                </a:stretch>
              </a:blip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269014" y="4466988"/>
            <a:ext cx="4364015" cy="1334243"/>
            <a:chOff x="2269014" y="4055968"/>
            <a:chExt cx="4364015" cy="1334243"/>
          </a:xfrm>
        </p:grpSpPr>
        <p:sp>
          <p:nvSpPr>
            <p:cNvPr id="9" name="TextBox 8"/>
            <p:cNvSpPr txBox="1"/>
            <p:nvPr/>
          </p:nvSpPr>
          <p:spPr>
            <a:xfrm>
              <a:off x="2269014" y="4189882"/>
              <a:ext cx="436401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7200" kern="1300" spc="80" dirty="0">
                  <a:ln>
                    <a:solidFill>
                      <a:schemeClr val="bg1">
                        <a:lumMod val="95000"/>
                        <a:lumOff val="5000"/>
                      </a:schemeClr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aettenschweiler" panose="020B0706040902060204" pitchFamily="34" charset="0"/>
                  <a:ea typeface="HyhwpEQ" panose="02030600000101010101" pitchFamily="18" charset="-127"/>
                  <a:cs typeface="Calibri Light" panose="020F0302020204030204" pitchFamily="34" charset="0"/>
                </a:rPr>
                <a:t>PUBG Modeling</a:t>
              </a:r>
              <a:endParaRPr lang="ko-KR" altLang="en-US" sz="7200" kern="1300" spc="80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blipFill>
                  <a:blip r:embed="rId2"/>
                  <a:stretch>
                    <a:fillRect/>
                  </a:stretch>
                </a:blip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ea typeface="HyhwpEQ" panose="02030600000101010101" pitchFamily="18" charset="-127"/>
                <a:cs typeface="Calibri Light" panose="020F0302020204030204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98894" y="4055968"/>
              <a:ext cx="2160240" cy="24840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bg1">
                  <a:alpha val="40000"/>
                </a:schemeClr>
              </a:glow>
              <a:softEdge rad="12700"/>
            </a:effectLst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3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Team 7</a:t>
              </a:r>
              <a:endParaRPr lang="ko-KR" altLang="en-US" sz="1600" spc="300" dirty="0">
                <a:solidFill>
                  <a:schemeClr val="bg1"/>
                </a:solidFill>
                <a:latin typeface="Haettenschweiler" panose="020B0706040902060204" pitchFamily="34" charset="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110761" y="5789371"/>
            <a:ext cx="4680520" cy="24065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10761" y="5789371"/>
            <a:ext cx="4680520" cy="240653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2DB2B-784D-7E0F-3F32-63BE72CFBD96}"/>
              </a:ext>
            </a:extLst>
          </p:cNvPr>
          <p:cNvSpPr txBox="1"/>
          <p:nvPr/>
        </p:nvSpPr>
        <p:spPr>
          <a:xfrm>
            <a:off x="6133800" y="4836884"/>
            <a:ext cx="998458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1200" kern="1300" spc="80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blipFill>
                  <a:blip r:embed="rId2"/>
                  <a:stretch>
                    <a:fillRect/>
                  </a:stretch>
                </a:blip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Calibri Light" panose="020F0302020204030204" pitchFamily="34" charset="0"/>
              </a:rPr>
              <a:t>TM</a:t>
            </a:r>
            <a:endParaRPr lang="ko-KR" altLang="en-US" sz="1200" kern="1300" spc="80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Y견고딕" panose="02030600000101010101" pitchFamily="18" charset="-127"/>
              <a:ea typeface="HY견고딕" panose="02030600000101010101" pitchFamily="18" charset="-12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44910"/>
      </p:ext>
    </p:extLst>
  </p:cSld>
  <p:clrMapOvr>
    <a:masterClrMapping/>
  </p:clrMapOvr>
  <p:transition spd="slow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3808" y="762281"/>
            <a:ext cx="6300192" cy="5657633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40985" y="1024010"/>
            <a:ext cx="361381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0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Kaggle</a:t>
            </a:r>
            <a:endParaRPr lang="ko-KR" altLang="en-US" sz="40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83" name="직사각형 82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Final Modeling 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-5791" y="200374"/>
            <a:ext cx="161294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5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42CDC8-B3B0-7BBC-4022-C6459F3C5FD1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3B0078-4FD9-3599-80C0-8315BE90A8EF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7AD74C-4DB8-0F6E-0489-6B7212DE2A9F}"/>
              </a:ext>
            </a:extLst>
          </p:cNvPr>
          <p:cNvSpPr txBox="1"/>
          <p:nvPr/>
        </p:nvSpPr>
        <p:spPr>
          <a:xfrm>
            <a:off x="4503520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EF60C-0E37-DE73-E26C-70DC475DD72C}"/>
              </a:ext>
            </a:extLst>
          </p:cNvPr>
          <p:cNvSpPr txBox="1"/>
          <p:nvPr/>
        </p:nvSpPr>
        <p:spPr>
          <a:xfrm>
            <a:off x="7338727" y="115003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EB633-E558-7F8A-7664-BACB4D8EBA7C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F99B2-E51F-3ED9-D7CF-ADA6369A0599}"/>
              </a:ext>
            </a:extLst>
          </p:cNvPr>
          <p:cNvSpPr txBox="1"/>
          <p:nvPr/>
        </p:nvSpPr>
        <p:spPr>
          <a:xfrm>
            <a:off x="6373020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D657761-E3C1-B1E3-A611-93CE0D6DD8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17" y="1190136"/>
            <a:ext cx="5971174" cy="33916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927348-6CC4-3C42-F05B-622676FC4E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17" y="4828798"/>
            <a:ext cx="5971174" cy="113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36512" y="0"/>
            <a:ext cx="9196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73329" y="3068960"/>
            <a:ext cx="1997342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DaunPenh" panose="01010101010101010101" pitchFamily="2" charset="0"/>
              </a:rPr>
              <a:t>Insight</a:t>
            </a:r>
            <a:endParaRPr lang="ko-KR" altLang="en-US" sz="4400" kern="1300" spc="80" dirty="0">
              <a:blipFill>
                <a:blip r:embed="rId2"/>
                <a:stretch>
                  <a:fillRect/>
                </a:stretch>
              </a:blip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DaunPenh" panose="01010101010101010101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51920" y="2708920"/>
            <a:ext cx="1440160" cy="3074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CHAPTER. 6</a:t>
            </a:r>
            <a:endParaRPr lang="ko-KR" altLang="en-US" sz="1600" spc="3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31B764-263F-6AF9-1857-BB8890EE9105}"/>
              </a:ext>
            </a:extLst>
          </p:cNvPr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9" name="원형 화살표 11">
              <a:extLst>
                <a:ext uri="{FF2B5EF4-FFF2-40B4-BE49-F238E27FC236}">
                  <a16:creationId xmlns:a16="http://schemas.microsoft.com/office/drawing/2014/main" id="{A3E15224-5620-EBE0-FF36-706D6EE65D70}"/>
                </a:ext>
              </a:extLst>
            </p:cNvPr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B5DB3F7-8953-C05E-DAB4-810530B2C14C}"/>
                </a:ext>
              </a:extLst>
            </p:cNvPr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67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">
        <p:fade/>
      </p:transition>
    </mc:Choice>
    <mc:Fallback xmlns="">
      <p:transition spd="med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14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하늘, 실외, 일몰이(가) 표시된 사진&#10;&#10;자동 생성된 설명">
            <a:extLst>
              <a:ext uri="{FF2B5EF4-FFF2-40B4-BE49-F238E27FC236}">
                <a16:creationId xmlns:a16="http://schemas.microsoft.com/office/drawing/2014/main" id="{6BEB4E93-AD62-8079-DB73-B3437D84F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05" y="-20857"/>
            <a:ext cx="9178506" cy="6878857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-44691" y="617789"/>
            <a:ext cx="9199234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9628" y="745488"/>
            <a:ext cx="6300192" cy="5686771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00714" y="948263"/>
            <a:ext cx="361381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0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Insight</a:t>
            </a:r>
            <a:endParaRPr lang="ko-KR" altLang="en-US" sz="40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2376" y="-26491"/>
            <a:ext cx="9144000" cy="72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912" y="411379"/>
            <a:ext cx="9144000" cy="3344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자유형 84"/>
          <p:cNvSpPr/>
          <p:nvPr/>
        </p:nvSpPr>
        <p:spPr>
          <a:xfrm>
            <a:off x="-35166" y="-37333"/>
            <a:ext cx="2653868" cy="1037034"/>
          </a:xfrm>
          <a:custGeom>
            <a:avLst/>
            <a:gdLst>
              <a:gd name="connsiteX0" fmla="*/ 2076450 w 2076450"/>
              <a:gd name="connsiteY0" fmla="*/ 0 h 1009650"/>
              <a:gd name="connsiteX1" fmla="*/ 0 w 2076450"/>
              <a:gd name="connsiteY1" fmla="*/ 0 h 1009650"/>
              <a:gd name="connsiteX2" fmla="*/ 0 w 2076450"/>
              <a:gd name="connsiteY2" fmla="*/ 1009650 h 1009650"/>
              <a:gd name="connsiteX3" fmla="*/ 1190625 w 2076450"/>
              <a:gd name="connsiteY3" fmla="*/ 857250 h 1009650"/>
              <a:gd name="connsiteX4" fmla="*/ 2076450 w 2076450"/>
              <a:gd name="connsiteY4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009650">
                <a:moveTo>
                  <a:pt x="2076450" y="0"/>
                </a:moveTo>
                <a:lnTo>
                  <a:pt x="0" y="0"/>
                </a:lnTo>
                <a:lnTo>
                  <a:pt x="0" y="1009650"/>
                </a:lnTo>
                <a:lnTo>
                  <a:pt x="1190625" y="857250"/>
                </a:lnTo>
                <a:lnTo>
                  <a:pt x="2076450" y="0"/>
                </a:lnTo>
                <a:close/>
              </a:path>
            </a:pathLst>
          </a:custGeom>
          <a:solidFill>
            <a:srgbClr val="DA8C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81" y="50544"/>
            <a:ext cx="720080" cy="303783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1903585" y="447787"/>
            <a:ext cx="37444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Final Modeling </a:t>
            </a:r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-5791" y="200374"/>
            <a:ext cx="161294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6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42CDC8-B3B0-7BBC-4022-C6459F3C5FD1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3B0078-4FD9-3599-80C0-8315BE90A8EF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7AD74C-4DB8-0F6E-0489-6B7212DE2A9F}"/>
              </a:ext>
            </a:extLst>
          </p:cNvPr>
          <p:cNvSpPr txBox="1"/>
          <p:nvPr/>
        </p:nvSpPr>
        <p:spPr>
          <a:xfrm>
            <a:off x="4503520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EF60C-0E37-DE73-E26C-70DC475DD72C}"/>
              </a:ext>
            </a:extLst>
          </p:cNvPr>
          <p:cNvSpPr txBox="1"/>
          <p:nvPr/>
        </p:nvSpPr>
        <p:spPr>
          <a:xfrm>
            <a:off x="6357029" y="11593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EB633-E558-7F8A-7664-BACB4D8EBA7C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F99B2-E51F-3ED9-D7CF-ADA6369A0599}"/>
              </a:ext>
            </a:extLst>
          </p:cNvPr>
          <p:cNvSpPr txBox="1"/>
          <p:nvPr/>
        </p:nvSpPr>
        <p:spPr>
          <a:xfrm>
            <a:off x="7313671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 descr="하늘, 실외, 사람, 자연이(가) 표시된 사진&#10;&#10;자동 생성된 설명">
            <a:extLst>
              <a:ext uri="{FF2B5EF4-FFF2-40B4-BE49-F238E27FC236}">
                <a16:creationId xmlns:a16="http://schemas.microsoft.com/office/drawing/2014/main" id="{53D3E323-8C09-4B67-3B8E-2E1892220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31" y="1610461"/>
            <a:ext cx="5535077" cy="36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하늘, 실외, 일몰이(가) 표시된 사진&#10;&#10;자동 생성된 설명">
            <a:extLst>
              <a:ext uri="{FF2B5EF4-FFF2-40B4-BE49-F238E27FC236}">
                <a16:creationId xmlns:a16="http://schemas.microsoft.com/office/drawing/2014/main" id="{6BEB4E93-AD62-8079-DB73-B3437D84F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05" y="-20857"/>
            <a:ext cx="9178506" cy="6878857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-44691" y="617789"/>
            <a:ext cx="9199234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849628" y="745488"/>
            <a:ext cx="6300192" cy="5686771"/>
          </a:xfrm>
          <a:prstGeom prst="rect">
            <a:avLst/>
          </a:prstGeom>
          <a:solidFill>
            <a:schemeClr val="bg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-400714" y="948263"/>
            <a:ext cx="361381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000" kern="1300" spc="80" dirty="0">
                <a:solidFill>
                  <a:schemeClr val="tx1">
                    <a:lumMod val="85000"/>
                  </a:schemeClr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Insight</a:t>
            </a:r>
            <a:endParaRPr lang="ko-KR" altLang="en-US" sz="4000" kern="1300" spc="80" dirty="0">
              <a:solidFill>
                <a:schemeClr val="tx1">
                  <a:lumMod val="85000"/>
                </a:schemeClr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68" name="직사각형 67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80" name="타원 7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양쪽 모서리가 둥근 사각형 8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양쪽 모서리가 둥근 사각형 78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73" name="L 도형 72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2376" y="-26491"/>
            <a:ext cx="9144000" cy="72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912" y="411379"/>
            <a:ext cx="9144000" cy="3344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자유형 84"/>
          <p:cNvSpPr/>
          <p:nvPr/>
        </p:nvSpPr>
        <p:spPr>
          <a:xfrm>
            <a:off x="-35166" y="-37333"/>
            <a:ext cx="2653868" cy="1037034"/>
          </a:xfrm>
          <a:custGeom>
            <a:avLst/>
            <a:gdLst>
              <a:gd name="connsiteX0" fmla="*/ 2076450 w 2076450"/>
              <a:gd name="connsiteY0" fmla="*/ 0 h 1009650"/>
              <a:gd name="connsiteX1" fmla="*/ 0 w 2076450"/>
              <a:gd name="connsiteY1" fmla="*/ 0 h 1009650"/>
              <a:gd name="connsiteX2" fmla="*/ 0 w 2076450"/>
              <a:gd name="connsiteY2" fmla="*/ 1009650 h 1009650"/>
              <a:gd name="connsiteX3" fmla="*/ 1190625 w 2076450"/>
              <a:gd name="connsiteY3" fmla="*/ 857250 h 1009650"/>
              <a:gd name="connsiteX4" fmla="*/ 2076450 w 2076450"/>
              <a:gd name="connsiteY4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009650">
                <a:moveTo>
                  <a:pt x="2076450" y="0"/>
                </a:moveTo>
                <a:lnTo>
                  <a:pt x="0" y="0"/>
                </a:lnTo>
                <a:lnTo>
                  <a:pt x="0" y="1009650"/>
                </a:lnTo>
                <a:lnTo>
                  <a:pt x="1190625" y="857250"/>
                </a:lnTo>
                <a:lnTo>
                  <a:pt x="2076450" y="0"/>
                </a:lnTo>
                <a:close/>
              </a:path>
            </a:pathLst>
          </a:custGeom>
          <a:solidFill>
            <a:srgbClr val="DA8C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81" y="50544"/>
            <a:ext cx="720080" cy="303783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1903585" y="447787"/>
            <a:ext cx="37444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Final Modeling </a:t>
            </a:r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C27089-9A25-520B-6F18-9C2ECA00B179}"/>
              </a:ext>
            </a:extLst>
          </p:cNvPr>
          <p:cNvSpPr txBox="1"/>
          <p:nvPr/>
        </p:nvSpPr>
        <p:spPr>
          <a:xfrm>
            <a:off x="-5791" y="200374"/>
            <a:ext cx="161294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6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B70AB-BA79-EE29-F2F3-EDE3D0DB8EF8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42CDC8-B3B0-7BBC-4022-C6459F3C5FD1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3B0078-4FD9-3599-80C0-8315BE90A8EF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7AD74C-4DB8-0F6E-0489-6B7212DE2A9F}"/>
              </a:ext>
            </a:extLst>
          </p:cNvPr>
          <p:cNvSpPr txBox="1"/>
          <p:nvPr/>
        </p:nvSpPr>
        <p:spPr>
          <a:xfrm>
            <a:off x="4503520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EF60C-0E37-DE73-E26C-70DC475DD72C}"/>
              </a:ext>
            </a:extLst>
          </p:cNvPr>
          <p:cNvSpPr txBox="1"/>
          <p:nvPr/>
        </p:nvSpPr>
        <p:spPr>
          <a:xfrm>
            <a:off x="6357029" y="11593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EB633-E558-7F8A-7664-BACB4D8EBA7C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F99B2-E51F-3ED9-D7CF-ADA6369A0599}"/>
              </a:ext>
            </a:extLst>
          </p:cNvPr>
          <p:cNvSpPr txBox="1"/>
          <p:nvPr/>
        </p:nvSpPr>
        <p:spPr>
          <a:xfrm>
            <a:off x="7313671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CB3DC38-DB41-039B-B9EA-604DDAC32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989762"/>
            <a:ext cx="6120679" cy="510595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316CEE0-1909-C772-600E-65DD8F62B3F6}"/>
              </a:ext>
            </a:extLst>
          </p:cNvPr>
          <p:cNvSpPr/>
          <p:nvPr/>
        </p:nvSpPr>
        <p:spPr>
          <a:xfrm>
            <a:off x="2906291" y="1656148"/>
            <a:ext cx="1008112" cy="378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DEACDC-91E6-3543-DE1C-9BCB4996ADA4}"/>
              </a:ext>
            </a:extLst>
          </p:cNvPr>
          <p:cNvSpPr/>
          <p:nvPr/>
        </p:nvSpPr>
        <p:spPr>
          <a:xfrm>
            <a:off x="2909997" y="2341909"/>
            <a:ext cx="1008112" cy="378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38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6" y="-42513"/>
            <a:ext cx="9175046" cy="688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-48956" y="595068"/>
            <a:ext cx="9210865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0"/>
                </a:schemeClr>
              </a:gs>
              <a:gs pos="100000">
                <a:srgbClr val="DA8C00">
                  <a:alpha val="7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/>
          <p:cNvGrpSpPr/>
          <p:nvPr/>
        </p:nvGrpSpPr>
        <p:grpSpPr>
          <a:xfrm>
            <a:off x="-31047" y="6419914"/>
            <a:ext cx="9178506" cy="438086"/>
            <a:chOff x="3583" y="6419914"/>
            <a:chExt cx="9144000" cy="438086"/>
          </a:xfrm>
        </p:grpSpPr>
        <p:sp>
          <p:nvSpPr>
            <p:cNvPr id="72" name="직사각형 71"/>
            <p:cNvSpPr/>
            <p:nvPr/>
          </p:nvSpPr>
          <p:spPr>
            <a:xfrm>
              <a:off x="3583" y="6419914"/>
              <a:ext cx="9144000" cy="438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107504" y="6566409"/>
              <a:ext cx="282694" cy="174959"/>
              <a:chOff x="1017634" y="4545031"/>
              <a:chExt cx="411242" cy="254517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1171782" y="4545031"/>
                <a:ext cx="257094" cy="254517"/>
                <a:chOff x="1171782" y="4545031"/>
                <a:chExt cx="257094" cy="254517"/>
              </a:xfrm>
            </p:grpSpPr>
            <p:sp>
              <p:nvSpPr>
                <p:cNvPr id="102" name="타원 101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양쪽 모서리가 둥근 사각형 102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" name="그룹 98"/>
              <p:cNvGrpSpPr/>
              <p:nvPr/>
            </p:nvGrpSpPr>
            <p:grpSpPr>
              <a:xfrm>
                <a:off x="1017634" y="4595988"/>
                <a:ext cx="205621" cy="203560"/>
                <a:chOff x="1171782" y="4545031"/>
                <a:chExt cx="257094" cy="254517"/>
              </a:xfrm>
            </p:grpSpPr>
            <p:sp>
              <p:nvSpPr>
                <p:cNvPr id="100" name="타원 99"/>
                <p:cNvSpPr/>
                <p:nvPr/>
              </p:nvSpPr>
              <p:spPr>
                <a:xfrm>
                  <a:off x="1223255" y="4545031"/>
                  <a:ext cx="154147" cy="154147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양쪽 모서리가 둥근 사각형 100"/>
                <p:cNvSpPr/>
                <p:nvPr/>
              </p:nvSpPr>
              <p:spPr>
                <a:xfrm>
                  <a:off x="1171782" y="4671001"/>
                  <a:ext cx="257094" cy="128547"/>
                </a:xfrm>
                <a:prstGeom prst="round2SameRect">
                  <a:avLst>
                    <a:gd name="adj1" fmla="val 44181"/>
                    <a:gd name="adj2" fmla="val 0"/>
                  </a:avLst>
                </a:prstGeom>
                <a:solidFill>
                  <a:schemeClr val="tx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8" name="TextBox 77"/>
            <p:cNvSpPr txBox="1"/>
            <p:nvPr/>
          </p:nvSpPr>
          <p:spPr>
            <a:xfrm>
              <a:off x="467544" y="6525344"/>
              <a:ext cx="1656184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MEMBER  5/5</a:t>
              </a:r>
              <a:endPara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979712" y="6566409"/>
              <a:ext cx="1368152" cy="220545"/>
            </a:xfrm>
            <a:prstGeom prst="rect">
              <a:avLst/>
            </a:prstGeom>
            <a:solidFill>
              <a:srgbClr val="DA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  RECEIVE INVITE</a:t>
              </a:r>
              <a:endParaRPr lang="ko-KR" altLang="en-US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80" name="L 도형 79"/>
            <p:cNvSpPr/>
            <p:nvPr/>
          </p:nvSpPr>
          <p:spPr>
            <a:xfrm rot="18900000">
              <a:off x="2058164" y="6584625"/>
              <a:ext cx="112102" cy="112102"/>
            </a:xfrm>
            <a:prstGeom prst="corner">
              <a:avLst>
                <a:gd name="adj1" fmla="val 23545"/>
                <a:gd name="adj2" fmla="val 20899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-29978" y="-48839"/>
            <a:ext cx="9178630" cy="1037034"/>
            <a:chOff x="-31047" y="-20857"/>
            <a:chExt cx="9178630" cy="1037034"/>
          </a:xfrm>
        </p:grpSpPr>
        <p:sp>
          <p:nvSpPr>
            <p:cNvPr id="105" name="직사각형 104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자유형 106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835" y="200374"/>
              <a:ext cx="1585690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aettenschweiler" panose="020B0706040902060204" pitchFamily="34" charset="0"/>
                  <a:cs typeface="DaunPenh" panose="01010101010101010101" pitchFamily="2" charset="0"/>
                </a:rPr>
                <a:t>Chapter. 6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endParaRPr>
            </a:p>
          </p:txBody>
        </p: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질의응답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32410" y="2780928"/>
            <a:ext cx="3126177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6600" kern="1300" spc="80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blipFill>
                  <a:blip r:embed="rId5"/>
                  <a:stretch>
                    <a:fillRect/>
                  </a:stretch>
                </a:blip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QUESTION ?</a:t>
            </a:r>
            <a:endParaRPr lang="ko-KR" altLang="en-US" sz="6600" kern="1300" spc="80" dirty="0"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  <a:blipFill>
                <a:blip r:embed="rId5"/>
                <a:stretch>
                  <a:fillRect/>
                </a:stretch>
              </a:blip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20EE1D-E2E8-0144-2B63-9D6907527146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FA937C-9F78-A611-861A-364684544D86}"/>
              </a:ext>
            </a:extLst>
          </p:cNvPr>
          <p:cNvSpPr txBox="1"/>
          <p:nvPr/>
        </p:nvSpPr>
        <p:spPr>
          <a:xfrm>
            <a:off x="3521822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CHAPTER2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A091E3-2EEE-DA65-491A-D097CA58ED93}"/>
              </a:ext>
            </a:extLst>
          </p:cNvPr>
          <p:cNvSpPr txBox="1"/>
          <p:nvPr/>
        </p:nvSpPr>
        <p:spPr>
          <a:xfrm>
            <a:off x="5420925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CHAPTER4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F8376A-0F14-6897-C7C8-5B7BFEAB7E03}"/>
              </a:ext>
            </a:extLst>
          </p:cNvPr>
          <p:cNvSpPr txBox="1"/>
          <p:nvPr/>
        </p:nvSpPr>
        <p:spPr>
          <a:xfrm>
            <a:off x="4503520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CHAPTER3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A1078C-3952-4B51-76AC-D2E1CD4784BA}"/>
              </a:ext>
            </a:extLst>
          </p:cNvPr>
          <p:cNvSpPr txBox="1"/>
          <p:nvPr/>
        </p:nvSpPr>
        <p:spPr>
          <a:xfrm>
            <a:off x="6357029" y="11593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CHAPTER5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943B66-6D1C-133B-F398-408C15EDE3F6}"/>
              </a:ext>
            </a:extLst>
          </p:cNvPr>
          <p:cNvSpPr txBox="1"/>
          <p:nvPr/>
        </p:nvSpPr>
        <p:spPr>
          <a:xfrm>
            <a:off x="2611524" y="11636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CHAPTER1</a:t>
            </a:r>
            <a:endParaRPr lang="ko-KR" altLang="en-US" sz="1100" b="1" dirty="0">
              <a:solidFill>
                <a:schemeClr val="tx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FE6E67-6AF2-3035-B7B3-4FAAB3810F37}"/>
              </a:ext>
            </a:extLst>
          </p:cNvPr>
          <p:cNvSpPr txBox="1"/>
          <p:nvPr/>
        </p:nvSpPr>
        <p:spPr>
          <a:xfrm>
            <a:off x="7313671" y="107337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CHAPTER6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94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관련 이미지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0" r="8043" b="4638"/>
          <a:stretch/>
        </p:blipFill>
        <p:spPr bwMode="auto">
          <a:xfrm>
            <a:off x="-1" y="1"/>
            <a:ext cx="9163107" cy="653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" y="1"/>
            <a:ext cx="91631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배틀그라운드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64288"/>
            <a:ext cx="10706100" cy="601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0" y="0"/>
            <a:ext cx="9175047" cy="6869436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581479" y="3553852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8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감사합니다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43944" y="476672"/>
            <a:ext cx="8456871" cy="923330"/>
            <a:chOff x="343944" y="476672"/>
            <a:chExt cx="8456871" cy="923330"/>
          </a:xfrm>
        </p:grpSpPr>
        <p:sp>
          <p:nvSpPr>
            <p:cNvPr id="57" name="TextBox 56"/>
            <p:cNvSpPr txBox="1"/>
            <p:nvPr/>
          </p:nvSpPr>
          <p:spPr>
            <a:xfrm>
              <a:off x="346799" y="999892"/>
              <a:ext cx="3865161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C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발표 </a:t>
              </a:r>
              <a:r>
                <a:rPr lang="ko-KR" altLang="en-US" sz="2000" b="1" dirty="0" err="1">
                  <a:solidFill>
                    <a:srgbClr val="FFC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끝났닭</a:t>
              </a:r>
              <a:r>
                <a:rPr lang="en-US" altLang="ko-KR" sz="2000" b="1" dirty="0">
                  <a:solidFill>
                    <a:srgbClr val="FFC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! </a:t>
              </a:r>
              <a:r>
                <a:rPr lang="ko-KR" altLang="en-US" sz="2000" b="1" dirty="0">
                  <a:solidFill>
                    <a:srgbClr val="FFC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오늘 </a:t>
              </a:r>
              <a:r>
                <a:rPr lang="ko-KR" altLang="en-US" sz="2000" b="1" dirty="0"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저녁은</a:t>
              </a:r>
              <a:r>
                <a:rPr lang="ko-KR" altLang="en-US" sz="2000" b="1" dirty="0">
                  <a:solidFill>
                    <a:srgbClr val="FFC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2000" b="1" dirty="0" err="1">
                  <a:solidFill>
                    <a:srgbClr val="FFC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치킨이닭</a:t>
              </a:r>
              <a:r>
                <a:rPr lang="en-US" altLang="ko-KR" sz="2000" b="1" dirty="0">
                  <a:solidFill>
                    <a:srgbClr val="FFC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!</a:t>
              </a:r>
              <a:endParaRPr lang="ko-KR" altLang="en-US" sz="2000" b="1" dirty="0">
                <a:solidFill>
                  <a:srgbClr val="FFC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3944" y="601524"/>
              <a:ext cx="2798971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150" dirty="0">
                  <a:solidFill>
                    <a:schemeClr val="tx1">
                      <a:lumMod val="9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Modeling</a:t>
              </a:r>
              <a:r>
                <a:rPr lang="en-US" altLang="ko-KR" sz="2800" b="1" spc="-150" dirty="0">
                  <a:solidFill>
                    <a:schemeClr val="tx1">
                      <a:lumMod val="9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TEAM 7</a:t>
              </a:r>
              <a:endParaRPr lang="ko-KR" altLang="en-US" sz="2800" b="1" spc="-150" dirty="0">
                <a:solidFill>
                  <a:schemeClr val="tx1">
                    <a:lumMod val="9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977880" y="476672"/>
              <a:ext cx="1822935" cy="92333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5400" spc="-150" dirty="0">
                  <a:solidFill>
                    <a:srgbClr val="FFC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#1</a:t>
              </a:r>
              <a:r>
                <a:rPr lang="en-US" altLang="ko-KR" sz="4400" spc="-150" dirty="0">
                  <a:solidFill>
                    <a:schemeClr val="tx1">
                      <a:lumMod val="7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/99</a:t>
              </a:r>
              <a:endParaRPr lang="ko-KR" altLang="en-US" sz="4400" spc="-150" dirty="0">
                <a:solidFill>
                  <a:schemeClr val="tx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4283968" y="3068960"/>
            <a:ext cx="576064" cy="576064"/>
            <a:chOff x="6300192" y="4221088"/>
            <a:chExt cx="576064" cy="576064"/>
          </a:xfrm>
        </p:grpSpPr>
        <p:sp>
          <p:nvSpPr>
            <p:cNvPr id="65" name="원형 화살표 64"/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47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9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8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699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164768" y="2532522"/>
            <a:ext cx="5067802" cy="1544550"/>
            <a:chOff x="2164768" y="2532522"/>
            <a:chExt cx="5067802" cy="1544550"/>
          </a:xfrm>
        </p:grpSpPr>
        <p:sp>
          <p:nvSpPr>
            <p:cNvPr id="6" name="TextBox 5"/>
            <p:cNvSpPr txBox="1"/>
            <p:nvPr/>
          </p:nvSpPr>
          <p:spPr>
            <a:xfrm>
              <a:off x="2164768" y="2753633"/>
              <a:ext cx="48144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8000" kern="1300" spc="80" dirty="0">
                  <a:ln>
                    <a:solidFill>
                      <a:schemeClr val="bg1">
                        <a:lumMod val="95000"/>
                        <a:lumOff val="5000"/>
                      </a:schemeClr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aettenschweiler" panose="020B0706040902060204" pitchFamily="34" charset="0"/>
                  <a:ea typeface="HyhwpEQ" panose="02030600000101010101" pitchFamily="18" charset="-127"/>
                  <a:cs typeface="Calibri Light" panose="020F0302020204030204" pitchFamily="34" charset="0"/>
                </a:rPr>
                <a:t>PUBG Modeling</a:t>
              </a:r>
              <a:endParaRPr lang="ko-KR" altLang="en-US" sz="8000" kern="1300" spc="80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blipFill>
                  <a:blip r:embed="rId2"/>
                  <a:stretch>
                    <a:fillRect/>
                  </a:stretch>
                </a:blip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ea typeface="HyhwpEQ" panose="02030600000101010101" pitchFamily="18" charset="-127"/>
                <a:cs typeface="Calibri Light" panose="020F0302020204030204" pitchFamily="34" charset="0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419872" y="2532522"/>
              <a:ext cx="2160240" cy="24840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softEdge rad="12700"/>
            </a:effectLst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3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Team</a:t>
              </a:r>
              <a:r>
                <a:rPr lang="ko-KR" altLang="en-US" sz="1600" spc="3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 </a:t>
              </a:r>
              <a:r>
                <a:rPr lang="en-US" altLang="ko-KR" sz="1600" spc="3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7</a:t>
              </a:r>
              <a:endParaRPr lang="ko-KR" altLang="en-US" sz="1600" spc="300" dirty="0">
                <a:solidFill>
                  <a:schemeClr val="bg1"/>
                </a:solidFill>
                <a:latin typeface="Haettenschweiler" panose="020B070604090206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804248" y="3007985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blipFill>
                    <a:blip r:embed="rId3"/>
                    <a:stretch>
                      <a:fillRect/>
                    </a:stretch>
                  </a:blipFill>
                  <a:latin typeface="HY견고딕" panose="02030600000101010101" pitchFamily="18" charset="-127"/>
                  <a:ea typeface="HY견고딕" panose="02030600000101010101" pitchFamily="18" charset="-127"/>
                </a:rPr>
                <a:t>TM</a:t>
              </a:r>
              <a:endParaRPr lang="ko-KR" altLang="en-US" sz="1200" dirty="0">
                <a:blipFill>
                  <a:blip r:embed="rId3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12" name="원형 화살표 11"/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84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0">
        <p:fade/>
      </p:transition>
    </mc:Choice>
    <mc:Fallback xmlns="">
      <p:transition spd="med" advTm="2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7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44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1047" y="0"/>
            <a:ext cx="9178630" cy="68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-31865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-31047" y="6419914"/>
            <a:ext cx="9178506" cy="43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3266" y="6566409"/>
            <a:ext cx="283761" cy="174959"/>
            <a:chOff x="1017634" y="4545031"/>
            <a:chExt cx="411242" cy="254517"/>
          </a:xfrm>
        </p:grpSpPr>
        <p:grpSp>
          <p:nvGrpSpPr>
            <p:cNvPr id="15" name="그룹 14"/>
            <p:cNvGrpSpPr/>
            <p:nvPr/>
          </p:nvGrpSpPr>
          <p:grpSpPr>
            <a:xfrm>
              <a:off x="1171782" y="4545031"/>
              <a:ext cx="257094" cy="254517"/>
              <a:chOff x="1171782" y="4545031"/>
              <a:chExt cx="257094" cy="254517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양쪽 모서리가 둥근 사각형 7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17634" y="4595988"/>
              <a:ext cx="205621" cy="203560"/>
              <a:chOff x="1171782" y="4545031"/>
              <a:chExt cx="257094" cy="254517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9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434665" y="6525344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MEMBER  5/5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52539" y="6566409"/>
            <a:ext cx="1373315" cy="220545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RECEIVE INVITE</a:t>
            </a:r>
            <a:endParaRPr lang="ko-KR" altLang="en-US" sz="1050" b="1" dirty="0">
              <a:solidFill>
                <a:schemeClr val="bg1">
                  <a:lumMod val="95000"/>
                  <a:lumOff val="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L 도형 32"/>
          <p:cNvSpPr/>
          <p:nvPr/>
        </p:nvSpPr>
        <p:spPr>
          <a:xfrm rot="18900000">
            <a:off x="2031287" y="6584625"/>
            <a:ext cx="112525" cy="112102"/>
          </a:xfrm>
          <a:prstGeom prst="corner">
            <a:avLst>
              <a:gd name="adj1" fmla="val 23545"/>
              <a:gd name="adj2" fmla="val 20899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-31047" y="-20857"/>
            <a:ext cx="9178630" cy="1037034"/>
            <a:chOff x="-31047" y="-20857"/>
            <a:chExt cx="9178630" cy="1037034"/>
          </a:xfrm>
        </p:grpSpPr>
        <p:sp>
          <p:nvSpPr>
            <p:cNvPr id="36" name="직사각형 35"/>
            <p:cNvSpPr/>
            <p:nvPr/>
          </p:nvSpPr>
          <p:spPr>
            <a:xfrm>
              <a:off x="3583" y="-10015"/>
              <a:ext cx="9144000" cy="721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0" y="427855"/>
              <a:ext cx="9144000" cy="334426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-31047" y="-20857"/>
              <a:ext cx="2653868" cy="1037034"/>
            </a:xfrm>
            <a:custGeom>
              <a:avLst/>
              <a:gdLst>
                <a:gd name="connsiteX0" fmla="*/ 2076450 w 2076450"/>
                <a:gd name="connsiteY0" fmla="*/ 0 h 1009650"/>
                <a:gd name="connsiteX1" fmla="*/ 0 w 2076450"/>
                <a:gd name="connsiteY1" fmla="*/ 0 h 1009650"/>
                <a:gd name="connsiteX2" fmla="*/ 0 w 2076450"/>
                <a:gd name="connsiteY2" fmla="*/ 1009650 h 1009650"/>
                <a:gd name="connsiteX3" fmla="*/ 1190625 w 2076450"/>
                <a:gd name="connsiteY3" fmla="*/ 857250 h 1009650"/>
                <a:gd name="connsiteX4" fmla="*/ 2076450 w 2076450"/>
                <a:gd name="connsiteY4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6450" h="1009650">
                  <a:moveTo>
                    <a:pt x="2076450" y="0"/>
                  </a:moveTo>
                  <a:lnTo>
                    <a:pt x="0" y="0"/>
                  </a:lnTo>
                  <a:lnTo>
                    <a:pt x="0" y="1009650"/>
                  </a:lnTo>
                  <a:lnTo>
                    <a:pt x="1190625" y="857250"/>
                  </a:lnTo>
                  <a:lnTo>
                    <a:pt x="2076450" y="0"/>
                  </a:lnTo>
                  <a:close/>
                </a:path>
              </a:pathLst>
            </a:custGeom>
            <a:solidFill>
              <a:srgbClr val="DA8C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0" y="200374"/>
              <a:ext cx="1590500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3200" kern="1300" spc="80" dirty="0"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aettenschweiler" panose="020B0706040902060204" pitchFamily="34" charset="0"/>
                  <a:cs typeface="DaunPenh" panose="01010101010101010101" pitchFamily="2" charset="0"/>
                </a:rPr>
                <a:t>Chapter. 0</a:t>
              </a:r>
              <a:endParaRPr lang="ko-KR" altLang="en-US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900" y="67020"/>
              <a:ext cx="720080" cy="303783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907704" y="464263"/>
              <a:ext cx="3744416" cy="2616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  <a:r>
                <a:rPr lang="ko-KR" altLang="en-US" sz="11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 소개</a:t>
              </a: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090633" y="1484783"/>
            <a:ext cx="1152128" cy="4556317"/>
          </a:xfrm>
          <a:prstGeom prst="rect">
            <a:avLst/>
          </a:prstGeom>
          <a:solidFill>
            <a:schemeClr val="bg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MOON</a:t>
            </a: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SEOK</a:t>
            </a: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MIN</a:t>
            </a:r>
          </a:p>
          <a:p>
            <a:pPr algn="ctr"/>
            <a:endParaRPr lang="en-US" altLang="ko-KR" sz="32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Haettenschweiler" panose="020B0706040902060204" pitchFamily="34" charset="0"/>
              </a:rPr>
              <a:t>TEAM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Haettenschweiler" panose="020B0706040902060204" pitchFamily="34" charset="0"/>
              </a:rPr>
              <a:t>LEADER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805834" y="1484783"/>
            <a:ext cx="1152128" cy="4556317"/>
          </a:xfrm>
          <a:prstGeom prst="rect">
            <a:avLst/>
          </a:prstGeom>
          <a:solidFill>
            <a:schemeClr val="bg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CHOI</a:t>
            </a: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YOONA</a:t>
            </a:r>
          </a:p>
          <a:p>
            <a:pPr algn="ctr"/>
            <a:endParaRPr lang="en-US" altLang="ko-KR" sz="3200" dirty="0">
              <a:latin typeface="Haettenschweiler" panose="020B0706040902060204" pitchFamily="34" charset="0"/>
            </a:endParaRPr>
          </a:p>
          <a:p>
            <a:pPr algn="ctr"/>
            <a:endParaRPr lang="en-US" altLang="ko-KR" dirty="0">
              <a:solidFill>
                <a:srgbClr val="FFC000"/>
              </a:solidFill>
              <a:latin typeface="Haettenschweiler" panose="020B0706040902060204" pitchFamily="34" charset="0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Haettenschweiler" panose="020B0706040902060204" pitchFamily="34" charset="0"/>
              </a:rPr>
              <a:t>MODELING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375432" y="1484783"/>
            <a:ext cx="1152128" cy="4556317"/>
          </a:xfrm>
          <a:prstGeom prst="rect">
            <a:avLst/>
          </a:prstGeom>
          <a:solidFill>
            <a:schemeClr val="bg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OH</a:t>
            </a: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SE</a:t>
            </a: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YEON</a:t>
            </a:r>
          </a:p>
          <a:p>
            <a:pPr algn="ctr"/>
            <a:endParaRPr lang="en-US" altLang="ko-KR" sz="32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Haettenschweiler" panose="020B0706040902060204" pitchFamily="34" charset="0"/>
              </a:rPr>
              <a:t>MODELING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Haettenschweiler" panose="020B0706040902060204" pitchFamily="34" charset="0"/>
              </a:rPr>
              <a:t>REPORT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521035" y="1484783"/>
            <a:ext cx="1152128" cy="4556317"/>
          </a:xfrm>
          <a:prstGeom prst="rect">
            <a:avLst/>
          </a:prstGeom>
          <a:solidFill>
            <a:schemeClr val="bg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JIN</a:t>
            </a: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SEUNG</a:t>
            </a: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BUM</a:t>
            </a:r>
          </a:p>
          <a:p>
            <a:pPr algn="ctr"/>
            <a:endParaRPr lang="en-US" altLang="ko-KR" sz="32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Haettenschweiler" panose="020B0706040902060204" pitchFamily="34" charset="0"/>
              </a:rPr>
              <a:t>MODELING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660232" y="1484783"/>
            <a:ext cx="1152128" cy="4556317"/>
          </a:xfrm>
          <a:prstGeom prst="rect">
            <a:avLst/>
          </a:prstGeom>
          <a:solidFill>
            <a:schemeClr val="bg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YUN</a:t>
            </a: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SANG</a:t>
            </a: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latin typeface="Haettenschweiler" panose="020B0706040902060204" pitchFamily="34" charset="0"/>
              </a:rPr>
              <a:t>HYUN</a:t>
            </a:r>
          </a:p>
          <a:p>
            <a:pPr algn="ctr"/>
            <a:endParaRPr lang="en-US" altLang="ko-KR" sz="3200" dirty="0">
              <a:latin typeface="Haettenschweiler" panose="020B0706040902060204" pitchFamily="34" charset="0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Haettenschweiler" panose="020B0706040902060204" pitchFamily="34" charset="0"/>
              </a:rPr>
              <a:t>MODELING</a:t>
            </a: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Haettenschweiler" panose="020B0706040902060204" pitchFamily="34" charset="0"/>
              </a:rPr>
              <a:t>PPT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513978" y="1124744"/>
            <a:ext cx="6298381" cy="24840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TEAM</a:t>
            </a:r>
            <a:r>
              <a:rPr lang="en-US" altLang="ko-KR" sz="1400" spc="300" dirty="0">
                <a:solidFill>
                  <a:schemeClr val="bg1"/>
                </a:solidFill>
                <a:latin typeface="+mj-lt"/>
              </a:rPr>
              <a:t> 7</a:t>
            </a:r>
            <a:r>
              <a:rPr lang="en-US" altLang="ko-KR" sz="14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 MEMBER</a:t>
            </a:r>
            <a:endParaRPr lang="ko-KR" altLang="en-US" sz="1400" spc="3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9A0911-36E5-995A-A7C2-FB419D96601D}"/>
              </a:ext>
            </a:extLst>
          </p:cNvPr>
          <p:cNvSpPr txBox="1"/>
          <p:nvPr/>
        </p:nvSpPr>
        <p:spPr>
          <a:xfrm>
            <a:off x="2540841" y="10764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 0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BAFC78-B2ED-17E6-3B0E-BF45921E46EE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35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0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관련 이미지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46" y="575380"/>
            <a:ext cx="9178630" cy="601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-30492" y="711304"/>
            <a:ext cx="9175047" cy="581404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lumOff val="25000"/>
                  <a:alpha val="51000"/>
                </a:schemeClr>
              </a:gs>
              <a:gs pos="100000">
                <a:srgbClr val="DA8C00">
                  <a:alpha val="7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321511" y="711304"/>
            <a:ext cx="6127646" cy="6038340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85190" y="1428703"/>
            <a:ext cx="4172632" cy="417263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18057" y="2269088"/>
            <a:ext cx="2491861" cy="2491861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735A110-7EBA-7146-ADE5-980392575202}"/>
              </a:ext>
            </a:extLst>
          </p:cNvPr>
          <p:cNvSpPr/>
          <p:nvPr/>
        </p:nvSpPr>
        <p:spPr>
          <a:xfrm>
            <a:off x="255197" y="200374"/>
            <a:ext cx="7800706" cy="7333082"/>
          </a:xfrm>
          <a:prstGeom prst="ellipse">
            <a:avLst/>
          </a:prstGeom>
          <a:solidFill>
            <a:schemeClr val="bg1">
              <a:lumMod val="50000"/>
              <a:lumOff val="50000"/>
              <a:alpha val="27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583" y="-10015"/>
            <a:ext cx="9144000" cy="72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427855"/>
            <a:ext cx="9144000" cy="3344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왼쪽 화살표 50"/>
          <p:cNvSpPr/>
          <p:nvPr/>
        </p:nvSpPr>
        <p:spPr>
          <a:xfrm>
            <a:off x="1420142" y="1935874"/>
            <a:ext cx="7238668" cy="260015"/>
          </a:xfrm>
          <a:prstGeom prst="leftArrow">
            <a:avLst>
              <a:gd name="adj1" fmla="val 50000"/>
              <a:gd name="adj2" fmla="val 97801"/>
            </a:avLst>
          </a:prstGeom>
          <a:gradFill>
            <a:gsLst>
              <a:gs pos="0">
                <a:schemeClr val="tx1">
                  <a:lumMod val="65000"/>
                  <a:alpha val="81000"/>
                </a:schemeClr>
              </a:gs>
              <a:gs pos="100000">
                <a:srgbClr val="DA8C00">
                  <a:alpha val="7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00" y="67020"/>
            <a:ext cx="720080" cy="30378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D97829-340C-19CC-C67C-149FEC23B46C}"/>
              </a:ext>
            </a:extLst>
          </p:cNvPr>
          <p:cNvGrpSpPr/>
          <p:nvPr/>
        </p:nvGrpSpPr>
        <p:grpSpPr>
          <a:xfrm>
            <a:off x="901619" y="2345164"/>
            <a:ext cx="2139770" cy="1255879"/>
            <a:chOff x="901619" y="2345164"/>
            <a:chExt cx="2139770" cy="1255879"/>
          </a:xfrm>
        </p:grpSpPr>
        <p:sp>
          <p:nvSpPr>
            <p:cNvPr id="9" name="TextBox 8"/>
            <p:cNvSpPr txBox="1"/>
            <p:nvPr/>
          </p:nvSpPr>
          <p:spPr>
            <a:xfrm>
              <a:off x="901619" y="2655843"/>
              <a:ext cx="2139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Hyperparameter</a:t>
              </a:r>
              <a:r>
                <a:rPr lang="ko-KR" altLang="en-US" spc="300" dirty="0">
                  <a:latin typeface="Haettenschweiler" panose="020B0706040902060204" pitchFamily="34" charset="0"/>
                </a:rPr>
                <a:t> </a:t>
              </a:r>
              <a:r>
                <a:rPr lang="en-US" altLang="ko-KR" spc="300" dirty="0">
                  <a:latin typeface="Haettenschweiler" panose="020B0706040902060204" pitchFamily="34" charset="0"/>
                </a:rPr>
                <a:t>Tuning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825095" y="2345164"/>
              <a:ext cx="183036" cy="303889"/>
              <a:chOff x="1956927" y="1074728"/>
              <a:chExt cx="244048" cy="405185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순서도: 병합 10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1048660" y="3354822"/>
              <a:ext cx="1804691" cy="24622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LightGBM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907704" y="464263"/>
            <a:ext cx="3744416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110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workflow</a:t>
            </a:r>
            <a:endParaRPr lang="ko-KR" alt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182B08-4509-2510-4C3D-40F9F6F8EA4F}"/>
              </a:ext>
            </a:extLst>
          </p:cNvPr>
          <p:cNvGrpSpPr/>
          <p:nvPr/>
        </p:nvGrpSpPr>
        <p:grpSpPr>
          <a:xfrm>
            <a:off x="4629470" y="2345164"/>
            <a:ext cx="1804691" cy="1049676"/>
            <a:chOff x="4629470" y="2345164"/>
            <a:chExt cx="1804691" cy="1049676"/>
          </a:xfrm>
        </p:grpSpPr>
        <p:grpSp>
          <p:nvGrpSpPr>
            <p:cNvPr id="64" name="그룹 63"/>
            <p:cNvGrpSpPr/>
            <p:nvPr/>
          </p:nvGrpSpPr>
          <p:grpSpPr>
            <a:xfrm>
              <a:off x="5451586" y="2345164"/>
              <a:ext cx="183036" cy="303889"/>
              <a:chOff x="1956927" y="1074728"/>
              <a:chExt cx="244048" cy="405185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67" name="타원 66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순서도: 병합 67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6" name="타원 65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4667404" y="2596523"/>
              <a:ext cx="1739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3th</a:t>
              </a:r>
              <a:r>
                <a:rPr lang="ko-KR" altLang="en-US" spc="300" dirty="0">
                  <a:latin typeface="Haettenschweiler" panose="020B0706040902060204" pitchFamily="34" charset="0"/>
                </a:rPr>
                <a:t> </a:t>
              </a:r>
              <a:r>
                <a:rPr lang="en-US" altLang="ko-KR" spc="300" dirty="0">
                  <a:latin typeface="Haettenschweiler" panose="020B0706040902060204" pitchFamily="34" charset="0"/>
                </a:rPr>
                <a:t>modeling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29470" y="2994730"/>
              <a:ext cx="1804691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Make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new</a:t>
              </a:r>
              <a:r>
                <a: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feature</a:t>
              </a:r>
            </a:p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Categorical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8E3063-424C-C6FB-FDF5-B8FFBD9186E8}"/>
              </a:ext>
            </a:extLst>
          </p:cNvPr>
          <p:cNvGrpSpPr/>
          <p:nvPr/>
        </p:nvGrpSpPr>
        <p:grpSpPr>
          <a:xfrm>
            <a:off x="2782305" y="2345164"/>
            <a:ext cx="1852486" cy="1048918"/>
            <a:chOff x="2782305" y="2345164"/>
            <a:chExt cx="1852486" cy="1048918"/>
          </a:xfrm>
        </p:grpSpPr>
        <p:grpSp>
          <p:nvGrpSpPr>
            <p:cNvPr id="59" name="그룹 58"/>
            <p:cNvGrpSpPr/>
            <p:nvPr/>
          </p:nvGrpSpPr>
          <p:grpSpPr>
            <a:xfrm>
              <a:off x="3596876" y="2345164"/>
              <a:ext cx="183036" cy="303889"/>
              <a:chOff x="1956927" y="1074728"/>
              <a:chExt cx="244048" cy="405185"/>
            </a:xfrm>
          </p:grpSpPr>
          <p:grpSp>
            <p:nvGrpSpPr>
              <p:cNvPr id="60" name="그룹 59"/>
              <p:cNvGrpSpPr/>
              <p:nvPr/>
            </p:nvGrpSpPr>
            <p:grpSpPr>
              <a:xfrm>
                <a:off x="1956927" y="1074728"/>
                <a:ext cx="244048" cy="405185"/>
                <a:chOff x="1513979" y="1074728"/>
                <a:chExt cx="244048" cy="405185"/>
              </a:xfrm>
            </p:grpSpPr>
            <p:sp>
              <p:nvSpPr>
                <p:cNvPr id="62" name="타원 61"/>
                <p:cNvSpPr/>
                <p:nvPr/>
              </p:nvSpPr>
              <p:spPr>
                <a:xfrm>
                  <a:off x="1513979" y="1074728"/>
                  <a:ext cx="244048" cy="244048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순서도: 병합 62"/>
                <p:cNvSpPr/>
                <p:nvPr/>
              </p:nvSpPr>
              <p:spPr>
                <a:xfrm>
                  <a:off x="1513979" y="1208212"/>
                  <a:ext cx="244048" cy="271701"/>
                </a:xfrm>
                <a:prstGeom prst="flowChartMerg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타원 60"/>
              <p:cNvSpPr/>
              <p:nvPr/>
            </p:nvSpPr>
            <p:spPr>
              <a:xfrm>
                <a:off x="2017939" y="1135740"/>
                <a:ext cx="122024" cy="122024"/>
              </a:xfrm>
              <a:prstGeom prst="ellipse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2978308" y="2601026"/>
              <a:ext cx="1656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300" dirty="0">
                  <a:latin typeface="Haettenschweiler" panose="020B0706040902060204" pitchFamily="34" charset="0"/>
                </a:rPr>
                <a:t>4th modeling</a:t>
              </a:r>
              <a:endParaRPr lang="ko-KR" altLang="en-US" spc="300" dirty="0">
                <a:latin typeface="Haettenschweiler" panose="020B070604090206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82305" y="2993972"/>
              <a:ext cx="1804691" cy="40011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Group by</a:t>
              </a:r>
            </a:p>
            <a:p>
              <a:pPr algn="ctr"/>
              <a:r>
                <a:rPr lang="en-US" altLang="ko-KR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Categorical</a:t>
              </a:r>
              <a:endPara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자유형 4"/>
          <p:cNvSpPr/>
          <p:nvPr/>
        </p:nvSpPr>
        <p:spPr>
          <a:xfrm>
            <a:off x="-31047" y="-20857"/>
            <a:ext cx="2653868" cy="1037034"/>
          </a:xfrm>
          <a:custGeom>
            <a:avLst/>
            <a:gdLst>
              <a:gd name="connsiteX0" fmla="*/ 2076450 w 2076450"/>
              <a:gd name="connsiteY0" fmla="*/ 0 h 1009650"/>
              <a:gd name="connsiteX1" fmla="*/ 0 w 2076450"/>
              <a:gd name="connsiteY1" fmla="*/ 0 h 1009650"/>
              <a:gd name="connsiteX2" fmla="*/ 0 w 2076450"/>
              <a:gd name="connsiteY2" fmla="*/ 1009650 h 1009650"/>
              <a:gd name="connsiteX3" fmla="*/ 1190625 w 2076450"/>
              <a:gd name="connsiteY3" fmla="*/ 857250 h 1009650"/>
              <a:gd name="connsiteX4" fmla="*/ 2076450 w 2076450"/>
              <a:gd name="connsiteY4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009650">
                <a:moveTo>
                  <a:pt x="2076450" y="0"/>
                </a:moveTo>
                <a:lnTo>
                  <a:pt x="0" y="0"/>
                </a:lnTo>
                <a:lnTo>
                  <a:pt x="0" y="1009650"/>
                </a:lnTo>
                <a:lnTo>
                  <a:pt x="1190625" y="857250"/>
                </a:lnTo>
                <a:lnTo>
                  <a:pt x="2076450" y="0"/>
                </a:lnTo>
                <a:close/>
              </a:path>
            </a:pathLst>
          </a:custGeom>
          <a:solidFill>
            <a:srgbClr val="DA8C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C78E8E-44DC-08E7-3B6B-8E7A907EAC93}"/>
              </a:ext>
            </a:extLst>
          </p:cNvPr>
          <p:cNvSpPr txBox="1"/>
          <p:nvPr/>
        </p:nvSpPr>
        <p:spPr>
          <a:xfrm>
            <a:off x="2540841" y="107644"/>
            <a:ext cx="93610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 0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34" y="200374"/>
            <a:ext cx="158569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3200" kern="1300" spc="80" dirty="0"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Chapter. 0</a:t>
            </a:r>
            <a:endParaRPr lang="ko-KR" altLang="en-US" sz="3200" kern="1300" spc="80" dirty="0"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31047" y="6419914"/>
            <a:ext cx="9178506" cy="43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3266" y="6566409"/>
            <a:ext cx="283761" cy="174959"/>
            <a:chOff x="1017634" y="4545031"/>
            <a:chExt cx="411242" cy="254517"/>
          </a:xfrm>
        </p:grpSpPr>
        <p:grpSp>
          <p:nvGrpSpPr>
            <p:cNvPr id="15" name="그룹 14"/>
            <p:cNvGrpSpPr/>
            <p:nvPr/>
          </p:nvGrpSpPr>
          <p:grpSpPr>
            <a:xfrm>
              <a:off x="1171782" y="4545031"/>
              <a:ext cx="257094" cy="254517"/>
              <a:chOff x="1171782" y="4545031"/>
              <a:chExt cx="257094" cy="254517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양쪽 모서리가 둥근 사각형 7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017634" y="4595988"/>
              <a:ext cx="205621" cy="203560"/>
              <a:chOff x="1171782" y="4545031"/>
              <a:chExt cx="257094" cy="254517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223255" y="4545031"/>
                <a:ext cx="154147" cy="15414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9"/>
              <p:cNvSpPr/>
              <p:nvPr/>
            </p:nvSpPr>
            <p:spPr>
              <a:xfrm>
                <a:off x="1171782" y="4671001"/>
                <a:ext cx="257094" cy="128547"/>
              </a:xfrm>
              <a:prstGeom prst="round2SameRect">
                <a:avLst>
                  <a:gd name="adj1" fmla="val 44181"/>
                  <a:gd name="adj2" fmla="val 0"/>
                </a:avLst>
              </a:prstGeom>
              <a:solidFill>
                <a:schemeClr val="tx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434665" y="6525344"/>
            <a:ext cx="166243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TEAM MEMBER  5/5</a:t>
            </a:r>
            <a:endParaRPr lang="ko-KR" altLang="en-US" sz="11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52539" y="6566409"/>
            <a:ext cx="1373315" cy="220545"/>
          </a:xfrm>
          <a:prstGeom prst="rect">
            <a:avLst/>
          </a:prstGeom>
          <a:solidFill>
            <a:srgbClr val="DA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>
                    <a:lumMod val="95000"/>
                    <a:lumOff val="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RECEIVE INVITE</a:t>
            </a:r>
            <a:endParaRPr lang="ko-KR" altLang="en-US" sz="1050" b="1" dirty="0">
              <a:solidFill>
                <a:schemeClr val="bg1">
                  <a:lumMod val="95000"/>
                  <a:lumOff val="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L 도형 32"/>
          <p:cNvSpPr/>
          <p:nvPr/>
        </p:nvSpPr>
        <p:spPr>
          <a:xfrm rot="18900000">
            <a:off x="2031287" y="6584625"/>
            <a:ext cx="112525" cy="112102"/>
          </a:xfrm>
          <a:prstGeom prst="corner">
            <a:avLst>
              <a:gd name="adj1" fmla="val 23545"/>
              <a:gd name="adj2" fmla="val 20899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3748D1-53A3-9FE7-F418-5E4188E29938}"/>
              </a:ext>
            </a:extLst>
          </p:cNvPr>
          <p:cNvGrpSpPr/>
          <p:nvPr/>
        </p:nvGrpSpPr>
        <p:grpSpPr>
          <a:xfrm>
            <a:off x="6255485" y="2329581"/>
            <a:ext cx="1804691" cy="1169816"/>
            <a:chOff x="6255485" y="2329581"/>
            <a:chExt cx="1804691" cy="116981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83613A-889F-B498-60E2-F816BD314289}"/>
                </a:ext>
              </a:extLst>
            </p:cNvPr>
            <p:cNvGrpSpPr/>
            <p:nvPr/>
          </p:nvGrpSpPr>
          <p:grpSpPr>
            <a:xfrm>
              <a:off x="6255485" y="2329581"/>
              <a:ext cx="1804691" cy="1169816"/>
              <a:chOff x="6255485" y="2329581"/>
              <a:chExt cx="1804691" cy="1169816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7070076" y="2329581"/>
                <a:ext cx="183036" cy="303889"/>
                <a:chOff x="1956927" y="1074728"/>
                <a:chExt cx="244048" cy="405185"/>
              </a:xfrm>
              <a:solidFill>
                <a:schemeClr val="tx1"/>
              </a:solidFill>
            </p:grpSpPr>
            <p:grpSp>
              <p:nvGrpSpPr>
                <p:cNvPr id="70" name="그룹 69"/>
                <p:cNvGrpSpPr/>
                <p:nvPr/>
              </p:nvGrpSpPr>
              <p:grpSpPr>
                <a:xfrm>
                  <a:off x="1956927" y="1074728"/>
                  <a:ext cx="244048" cy="405185"/>
                  <a:chOff x="1513979" y="1074728"/>
                  <a:chExt cx="244048" cy="405185"/>
                </a:xfrm>
                <a:grpFill/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1513979" y="1074728"/>
                    <a:ext cx="244048" cy="2440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순서도: 병합 72"/>
                  <p:cNvSpPr/>
                  <p:nvPr/>
                </p:nvSpPr>
                <p:spPr>
                  <a:xfrm>
                    <a:off x="1513979" y="1208212"/>
                    <a:ext cx="244048" cy="271701"/>
                  </a:xfrm>
                  <a:prstGeom prst="flowChartMerg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71" name="타원 70"/>
                <p:cNvSpPr/>
                <p:nvPr/>
              </p:nvSpPr>
              <p:spPr>
                <a:xfrm>
                  <a:off x="2017939" y="1135740"/>
                  <a:ext cx="122024" cy="1220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>
              <a:xfrm>
                <a:off x="6330387" y="2610772"/>
                <a:ext cx="1662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300" dirty="0">
                    <a:latin typeface="Haettenschweiler" panose="020B0706040902060204" pitchFamily="34" charset="0"/>
                  </a:rPr>
                  <a:t>2</a:t>
                </a:r>
                <a:r>
                  <a:rPr lang="en-US" altLang="ko-KR" spc="300" baseline="30000" dirty="0">
                    <a:latin typeface="Haettenschweiler" panose="020B0706040902060204" pitchFamily="34" charset="0"/>
                  </a:rPr>
                  <a:t>nd</a:t>
                </a:r>
                <a:r>
                  <a:rPr lang="ko-KR" altLang="en-US" spc="300" dirty="0">
                    <a:latin typeface="Haettenschweiler" panose="020B0706040902060204" pitchFamily="34" charset="0"/>
                  </a:rPr>
                  <a:t> </a:t>
                </a:r>
                <a:r>
                  <a:rPr lang="en-US" altLang="ko-KR" spc="300" dirty="0">
                    <a:latin typeface="Haettenschweiler" panose="020B0706040902060204" pitchFamily="34" charset="0"/>
                  </a:rPr>
                  <a:t>modeling</a:t>
                </a:r>
                <a:endParaRPr lang="ko-KR" altLang="en-US" spc="300" dirty="0">
                  <a:latin typeface="Haettenschweiler" panose="020B0706040902060204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255485" y="2945399"/>
                <a:ext cx="1804691" cy="553998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VIF</a:t>
                </a:r>
              </a:p>
              <a:p>
                <a:pPr algn="ctr"/>
                <a:r>
                  <a:rPr lang="ko-KR" altLang="en-US" sz="1000" b="1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다중공선성</a:t>
                </a:r>
                <a:r>
                  <a:rPr lang="ko-KR" altLang="en-US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columns drop</a:t>
                </a:r>
              </a:p>
              <a:p>
                <a:pPr algn="ctr"/>
                <a:r>
                  <a:rPr lang="en-US" altLang="ko-KR" sz="10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Categorical</a:t>
                </a:r>
                <a:endParaRPr lang="ko-KR" altLang="en-US" sz="10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4158844-9286-1926-AA07-664C75EA89AF}"/>
                </a:ext>
              </a:extLst>
            </p:cNvPr>
            <p:cNvSpPr/>
            <p:nvPr/>
          </p:nvSpPr>
          <p:spPr>
            <a:xfrm>
              <a:off x="7115835" y="2375340"/>
              <a:ext cx="91518" cy="91518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56D1DF-B23A-7979-ACBA-EC9B65F63A02}"/>
              </a:ext>
            </a:extLst>
          </p:cNvPr>
          <p:cNvGrpSpPr/>
          <p:nvPr/>
        </p:nvGrpSpPr>
        <p:grpSpPr>
          <a:xfrm>
            <a:off x="7659056" y="2321765"/>
            <a:ext cx="1804691" cy="871612"/>
            <a:chOff x="7659056" y="2321765"/>
            <a:chExt cx="1804691" cy="87161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E558F0-B0DA-8F26-1960-78A23E782B96}"/>
                </a:ext>
              </a:extLst>
            </p:cNvPr>
            <p:cNvSpPr txBox="1"/>
            <p:nvPr/>
          </p:nvSpPr>
          <p:spPr>
            <a:xfrm>
              <a:off x="7710735" y="2649053"/>
              <a:ext cx="1662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pc="300" dirty="0">
                  <a:latin typeface="Haettenschweiler" panose="020B0706040902060204" pitchFamily="34" charset="0"/>
                </a:rPr>
                <a:t>1st modeling</a:t>
              </a:r>
              <a:endParaRPr lang="ko-KR" altLang="en-US" sz="1600" spc="300" dirty="0">
                <a:latin typeface="Haettenschweiler" panose="020B0706040902060204" pitchFamily="34" charset="0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13AE307-EF1D-B355-592C-314425D99413}"/>
                </a:ext>
              </a:extLst>
            </p:cNvPr>
            <p:cNvGrpSpPr/>
            <p:nvPr/>
          </p:nvGrpSpPr>
          <p:grpSpPr>
            <a:xfrm>
              <a:off x="8370598" y="2321765"/>
              <a:ext cx="183036" cy="303889"/>
              <a:chOff x="1513979" y="1074728"/>
              <a:chExt cx="244048" cy="405185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E69775F5-ABA0-EDB0-0990-388474982741}"/>
                  </a:ext>
                </a:extLst>
              </p:cNvPr>
              <p:cNvSpPr/>
              <p:nvPr/>
            </p:nvSpPr>
            <p:spPr>
              <a:xfrm>
                <a:off x="1513979" y="1074728"/>
                <a:ext cx="244048" cy="2440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순서도: 병합 91">
                <a:extLst>
                  <a:ext uri="{FF2B5EF4-FFF2-40B4-BE49-F238E27FC236}">
                    <a16:creationId xmlns:a16="http://schemas.microsoft.com/office/drawing/2014/main" id="{2AA7059C-77C2-4217-3897-1FA6370DECB2}"/>
                  </a:ext>
                </a:extLst>
              </p:cNvPr>
              <p:cNvSpPr/>
              <p:nvPr/>
            </p:nvSpPr>
            <p:spPr>
              <a:xfrm>
                <a:off x="1513979" y="1208212"/>
                <a:ext cx="244048" cy="271701"/>
              </a:xfrm>
              <a:prstGeom prst="flowChartMerg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84CB0A3-E4B9-8440-3C18-8AB22A681A9B}"/>
                </a:ext>
              </a:extLst>
            </p:cNvPr>
            <p:cNvSpPr/>
            <p:nvPr/>
          </p:nvSpPr>
          <p:spPr>
            <a:xfrm>
              <a:off x="8416357" y="2367524"/>
              <a:ext cx="91518" cy="91518"/>
            </a:xfrm>
            <a:prstGeom prst="ellipse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F2F6F8C-22CD-23A9-B49E-A7E15F6BB38C}"/>
                </a:ext>
              </a:extLst>
            </p:cNvPr>
            <p:cNvSpPr txBox="1"/>
            <p:nvPr/>
          </p:nvSpPr>
          <p:spPr>
            <a:xfrm>
              <a:off x="7659056" y="2962545"/>
              <a:ext cx="1804691" cy="2308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it-IT" altLang="ko-KR" sz="9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 columns drop</a:t>
              </a:r>
              <a:endPara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A41F6D04-5ABD-BF5E-D1A6-7791A92A8EB1}"/>
              </a:ext>
            </a:extLst>
          </p:cNvPr>
          <p:cNvSpPr txBox="1"/>
          <p:nvPr/>
        </p:nvSpPr>
        <p:spPr>
          <a:xfrm>
            <a:off x="409511" y="4554"/>
            <a:ext cx="802463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Team</a:t>
            </a:r>
            <a:r>
              <a:rPr lang="ko-KR" altLang="en-US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 </a:t>
            </a:r>
            <a:r>
              <a:rPr lang="en-US" altLang="ko-KR" sz="2000" kern="1300" spc="80" dirty="0">
                <a:solidFill>
                  <a:srgbClr val="FFC000"/>
                </a:solid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rPr>
              <a:t>7</a:t>
            </a:r>
            <a:endParaRPr lang="ko-KR" altLang="en-US" sz="2000" kern="1300" spc="80" dirty="0">
              <a:solidFill>
                <a:srgbClr val="FFC000"/>
              </a:solidFill>
              <a:effectLst>
                <a:glow rad="63500">
                  <a:schemeClr val="bg1">
                    <a:lumMod val="95000"/>
                    <a:lumOff val="5000"/>
                    <a:alpha val="40000"/>
                  </a:schemeClr>
                </a:glow>
              </a:effectLst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23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5" grpId="0" animBg="1"/>
      <p:bldP spid="46" grpId="0" animBg="1"/>
      <p:bldP spid="47" grpId="0" animBg="1"/>
      <p:bldP spid="86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32487" y="4551512"/>
            <a:ext cx="5437066" cy="1342861"/>
            <a:chOff x="1732487" y="4055968"/>
            <a:chExt cx="5437066" cy="1342861"/>
          </a:xfrm>
        </p:grpSpPr>
        <p:sp>
          <p:nvSpPr>
            <p:cNvPr id="9" name="TextBox 8"/>
            <p:cNvSpPr txBox="1"/>
            <p:nvPr/>
          </p:nvSpPr>
          <p:spPr>
            <a:xfrm>
              <a:off x="1732487" y="4075390"/>
              <a:ext cx="543706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ctr"/>
              <a:r>
                <a:rPr lang="en-US" altLang="ko-KR" sz="8000" kern="1300" spc="80" dirty="0">
                  <a:ln>
                    <a:solidFill>
                      <a:schemeClr val="bg1">
                        <a:lumMod val="95000"/>
                        <a:lumOff val="5000"/>
                      </a:schemeClr>
                    </a:solidFill>
                  </a:ln>
                  <a:blipFill>
                    <a:blip r:embed="rId2"/>
                    <a:stretch>
                      <a:fillRect/>
                    </a:stretch>
                  </a:blipFill>
                  <a:effectLst>
                    <a:glow rad="63500">
                      <a:schemeClr val="bg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Haettenschweiler" panose="020B0706040902060204" pitchFamily="34" charset="0"/>
                  <a:cs typeface="DaunPenh" panose="01010101010101010101" pitchFamily="2" charset="0"/>
                </a:rPr>
                <a:t>DESIGN GROUNDS</a:t>
              </a:r>
              <a:endParaRPr lang="ko-KR" altLang="en-US" sz="8000" kern="1300" spc="80" dirty="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blipFill>
                  <a:blip r:embed="rId2"/>
                  <a:stretch>
                    <a:fillRect/>
                  </a:stretch>
                </a:blipFill>
                <a:effectLst>
                  <a:glow rad="63500">
                    <a:schemeClr val="bg1">
                      <a:lumMod val="95000"/>
                      <a:lumOff val="5000"/>
                      <a:alpha val="40000"/>
                    </a:schemeClr>
                  </a:glow>
                </a:effectLst>
                <a:latin typeface="Haettenschweiler" panose="020B0706040902060204" pitchFamily="34" charset="0"/>
                <a:cs typeface="DaunPenh" panose="01010101010101010101" pitchFamily="2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98894" y="4055968"/>
              <a:ext cx="2160240" cy="24840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bg1">
                  <a:alpha val="40000"/>
                </a:schemeClr>
              </a:glow>
              <a:softEdge rad="12700"/>
            </a:effectLst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3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YELLOW TEAM</a:t>
              </a:r>
              <a:r>
                <a:rPr lang="en-US" altLang="ko-KR" sz="1600" spc="300" dirty="0">
                  <a:solidFill>
                    <a:schemeClr val="bg1"/>
                  </a:solidFill>
                  <a:latin typeface="+mj-lt"/>
                </a:rPr>
                <a:t>’</a:t>
              </a:r>
              <a:r>
                <a:rPr lang="en-US" altLang="ko-KR" sz="1600" spc="300" dirty="0">
                  <a:solidFill>
                    <a:schemeClr val="bg1"/>
                  </a:solidFill>
                  <a:latin typeface="Haettenschweiler" panose="020B0706040902060204" pitchFamily="34" charset="0"/>
                </a:rPr>
                <a:t>S</a:t>
              </a:r>
              <a:endParaRPr lang="ko-KR" altLang="en-US" sz="1600" spc="300" dirty="0">
                <a:solidFill>
                  <a:schemeClr val="bg1"/>
                </a:solidFill>
                <a:latin typeface="Haettenschweiler" panose="020B070604090206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83270" y="4374455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3175">
                    <a:solidFill>
                      <a:schemeClr val="bg1"/>
                    </a:solidFill>
                  </a:ln>
                  <a:blipFill>
                    <a:blip r:embed="rId3"/>
                    <a:stretch>
                      <a:fillRect/>
                    </a:stretch>
                  </a:blipFill>
                  <a:latin typeface="HY견고딕" panose="02030600000101010101" pitchFamily="18" charset="-127"/>
                  <a:ea typeface="HY견고딕" panose="02030600000101010101" pitchFamily="18" charset="-127"/>
                </a:rPr>
                <a:t>TM</a:t>
              </a:r>
              <a:endParaRPr lang="ko-KR" altLang="en-US" sz="1200" dirty="0">
                <a:ln w="3175"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1065" y="2725185"/>
            <a:ext cx="105766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95000"/>
                  </a:schemeClr>
                </a:solidFill>
                <a:latin typeface="Haettenschweiler" panose="020B0706040902060204" pitchFamily="34" charset="0"/>
                <a:cs typeface="DaunPenh" panose="01010101010101010101" pitchFamily="2" charset="0"/>
              </a:rPr>
              <a:t>CHAPTER.1</a:t>
            </a:r>
            <a:endParaRPr lang="ko-KR" altLang="en-US" sz="2000" kern="1300" spc="80" dirty="0">
              <a:solidFill>
                <a:schemeClr val="tx1">
                  <a:lumMod val="95000"/>
                </a:schemeClr>
              </a:solidFill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272" y="3138636"/>
            <a:ext cx="109132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95000"/>
                  </a:schemeClr>
                </a:solidFill>
                <a:latin typeface="Haettenschweiler" panose="020B0706040902060204" pitchFamily="34" charset="0"/>
                <a:cs typeface="DaunPenh" panose="01010101010101010101" pitchFamily="2" charset="0"/>
              </a:rPr>
              <a:t>CHAPTER.2</a:t>
            </a:r>
            <a:endParaRPr lang="ko-KR" altLang="en-US" sz="2000" kern="1300" spc="80" dirty="0">
              <a:solidFill>
                <a:schemeClr val="tx1">
                  <a:lumMod val="95000"/>
                </a:schemeClr>
              </a:solidFill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5073" y="3600301"/>
            <a:ext cx="109132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95000"/>
                  </a:schemeClr>
                </a:solidFill>
                <a:latin typeface="Haettenschweiler" panose="020B0706040902060204" pitchFamily="34" charset="0"/>
                <a:cs typeface="DaunPenh" panose="01010101010101010101" pitchFamily="2" charset="0"/>
              </a:rPr>
              <a:t>CHAPTER.3</a:t>
            </a:r>
            <a:endParaRPr lang="ko-KR" altLang="en-US" sz="2000" kern="1300" spc="80" dirty="0">
              <a:solidFill>
                <a:schemeClr val="tx1">
                  <a:lumMod val="95000"/>
                </a:schemeClr>
              </a:solidFill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0264" y="4061966"/>
            <a:ext cx="110895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95000"/>
                  </a:schemeClr>
                </a:solidFill>
                <a:latin typeface="Haettenschweiler" panose="020B0706040902060204" pitchFamily="34" charset="0"/>
                <a:cs typeface="DaunPenh" panose="01010101010101010101" pitchFamily="2" charset="0"/>
              </a:rPr>
              <a:t>CHAPTER.4</a:t>
            </a:r>
            <a:endParaRPr lang="ko-KR" altLang="en-US" sz="2000" kern="1300" spc="80" dirty="0">
              <a:solidFill>
                <a:schemeClr val="tx1">
                  <a:lumMod val="95000"/>
                </a:schemeClr>
              </a:solidFill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0385" y="2848296"/>
            <a:ext cx="183628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1st Modeling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20365" y="3116053"/>
            <a:ext cx="3672407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20365" y="3538746"/>
            <a:ext cx="4104456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20365" y="4000411"/>
            <a:ext cx="4464496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20365" y="4462076"/>
            <a:ext cx="4752528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5329" y="1619300"/>
            <a:ext cx="134716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800" kern="1300" spc="80" dirty="0">
                <a:solidFill>
                  <a:schemeClr val="tx1">
                    <a:lumMod val="95000"/>
                  </a:schemeClr>
                </a:solidFill>
                <a:latin typeface="Haettenschweiler" panose="020B0706040902060204" pitchFamily="34" charset="0"/>
                <a:cs typeface="DaunPenh" panose="01010101010101010101" pitchFamily="2" charset="0"/>
              </a:rPr>
              <a:t>CONTENTS</a:t>
            </a:r>
            <a:endParaRPr lang="ko-KR" altLang="en-US" sz="2800" kern="1300" spc="80" dirty="0">
              <a:solidFill>
                <a:schemeClr val="tx1">
                  <a:lumMod val="95000"/>
                </a:schemeClr>
              </a:solidFill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25193" y="3253918"/>
            <a:ext cx="183628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en-US" altLang="ko-KR" sz="1200" baseline="30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nd</a:t>
            </a:r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Modeling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5193" y="3723412"/>
            <a:ext cx="197549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3th Modeling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5193" y="4185077"/>
            <a:ext cx="183628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Final Modeling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9080" y="4541058"/>
            <a:ext cx="109132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95000"/>
                  </a:schemeClr>
                </a:solidFill>
                <a:latin typeface="Haettenschweiler" panose="020B0706040902060204" pitchFamily="34" charset="0"/>
                <a:cs typeface="DaunPenh" panose="01010101010101010101" pitchFamily="2" charset="0"/>
              </a:rPr>
              <a:t>CHAPTER.5</a:t>
            </a:r>
            <a:endParaRPr lang="ko-KR" altLang="en-US" sz="2000" kern="1300" spc="80" dirty="0">
              <a:solidFill>
                <a:schemeClr val="tx1">
                  <a:lumMod val="95000"/>
                </a:schemeClr>
              </a:solidFill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20365" y="4941168"/>
            <a:ext cx="4752528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25192" y="4664169"/>
            <a:ext cx="2767579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Hyperparameter Tuning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8973D-E1C6-CF31-7FCE-3C6BE5B96E89}"/>
              </a:ext>
            </a:extLst>
          </p:cNvPr>
          <p:cNvSpPr txBox="1"/>
          <p:nvPr/>
        </p:nvSpPr>
        <p:spPr>
          <a:xfrm>
            <a:off x="569080" y="4999714"/>
            <a:ext cx="109132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2000" kern="1300" spc="80" dirty="0">
                <a:solidFill>
                  <a:schemeClr val="tx1">
                    <a:lumMod val="95000"/>
                  </a:schemeClr>
                </a:solidFill>
                <a:latin typeface="Haettenschweiler" panose="020B0706040902060204" pitchFamily="34" charset="0"/>
                <a:cs typeface="DaunPenh" panose="01010101010101010101" pitchFamily="2" charset="0"/>
              </a:rPr>
              <a:t>CHAPTER.6</a:t>
            </a:r>
            <a:endParaRPr lang="ko-KR" altLang="en-US" sz="2000" kern="1300" spc="80" dirty="0">
              <a:solidFill>
                <a:schemeClr val="tx1">
                  <a:lumMod val="95000"/>
                </a:schemeClr>
              </a:solidFill>
              <a:latin typeface="Haettenschweiler" panose="020B0706040902060204" pitchFamily="34" charset="0"/>
              <a:cs typeface="DaunPenh" panose="01010101010101010101" pitchFamily="2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5156063-283C-1AE9-0670-7F95C16A65CD}"/>
              </a:ext>
            </a:extLst>
          </p:cNvPr>
          <p:cNvCxnSpPr/>
          <p:nvPr/>
        </p:nvCxnSpPr>
        <p:spPr>
          <a:xfrm>
            <a:off x="720365" y="5399824"/>
            <a:ext cx="4752528" cy="0"/>
          </a:xfrm>
          <a:prstGeom prst="line">
            <a:avLst/>
          </a:prstGeom>
          <a:ln w="127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6815364-33F0-CF37-24A6-B036AE73A17D}"/>
              </a:ext>
            </a:extLst>
          </p:cNvPr>
          <p:cNvSpPr txBox="1"/>
          <p:nvPr/>
        </p:nvSpPr>
        <p:spPr>
          <a:xfrm>
            <a:off x="1625193" y="5122825"/>
            <a:ext cx="183628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insight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28223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36512" y="0"/>
            <a:ext cx="9196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56124" y="3068960"/>
            <a:ext cx="243175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altLang="ko-KR" sz="4400" kern="1300" spc="80" dirty="0">
                <a:blipFill>
                  <a:blip r:embed="rId2"/>
                  <a:stretch>
                    <a:fillRect/>
                  </a:stretch>
                </a:blip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Haettenschweiler" panose="020B0706040902060204" pitchFamily="34" charset="0"/>
                <a:ea typeface="나눔고딕 ExtraBold" panose="020D0904000000000000" pitchFamily="50" charset="-127"/>
                <a:cs typeface="DaunPenh" panose="01010101010101010101" pitchFamily="2" charset="0"/>
              </a:rPr>
              <a:t>1st Modeling</a:t>
            </a:r>
            <a:endParaRPr lang="ko-KR" altLang="en-US" sz="4400" kern="1300" spc="80" dirty="0">
              <a:blipFill>
                <a:blip r:embed="rId2"/>
                <a:stretch>
                  <a:fillRect/>
                </a:stretch>
              </a:blip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Haettenschweiler" panose="020B0706040902060204" pitchFamily="34" charset="0"/>
              <a:ea typeface="나눔고딕 ExtraBold" panose="020D0904000000000000" pitchFamily="50" charset="-127"/>
              <a:cs typeface="DaunPenh" panose="01010101010101010101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51920" y="2708920"/>
            <a:ext cx="1440160" cy="30745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300" dirty="0">
                <a:solidFill>
                  <a:schemeClr val="bg1"/>
                </a:solidFill>
                <a:latin typeface="Haettenschweiler" panose="020B0706040902060204" pitchFamily="34" charset="0"/>
              </a:rPr>
              <a:t>CHAPTER. 1</a:t>
            </a:r>
            <a:endParaRPr lang="ko-KR" altLang="en-US" sz="1600" spc="3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31B764-263F-6AF9-1857-BB8890EE9105}"/>
              </a:ext>
            </a:extLst>
          </p:cNvPr>
          <p:cNvGrpSpPr/>
          <p:nvPr/>
        </p:nvGrpSpPr>
        <p:grpSpPr>
          <a:xfrm>
            <a:off x="8316416" y="6021288"/>
            <a:ext cx="576064" cy="576064"/>
            <a:chOff x="6300192" y="4221088"/>
            <a:chExt cx="576064" cy="576064"/>
          </a:xfrm>
        </p:grpSpPr>
        <p:sp>
          <p:nvSpPr>
            <p:cNvPr id="9" name="원형 화살표 11">
              <a:extLst>
                <a:ext uri="{FF2B5EF4-FFF2-40B4-BE49-F238E27FC236}">
                  <a16:creationId xmlns:a16="http://schemas.microsoft.com/office/drawing/2014/main" id="{A3E15224-5620-EBE0-FF36-706D6EE65D70}"/>
                </a:ext>
              </a:extLst>
            </p:cNvPr>
            <p:cNvSpPr/>
            <p:nvPr/>
          </p:nvSpPr>
          <p:spPr>
            <a:xfrm>
              <a:off x="6336196" y="4257092"/>
              <a:ext cx="504056" cy="504056"/>
            </a:xfrm>
            <a:prstGeom prst="circularArrow">
              <a:avLst>
                <a:gd name="adj1" fmla="val 12500"/>
                <a:gd name="adj2" fmla="val 750181"/>
                <a:gd name="adj3" fmla="val 20457681"/>
                <a:gd name="adj4" fmla="val 9019799"/>
                <a:gd name="adj5" fmla="val 12512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B5DB3F7-8953-C05E-DAB4-810530B2C14C}"/>
                </a:ext>
              </a:extLst>
            </p:cNvPr>
            <p:cNvSpPr/>
            <p:nvPr/>
          </p:nvSpPr>
          <p:spPr>
            <a:xfrm>
              <a:off x="6300192" y="4221088"/>
              <a:ext cx="576064" cy="57606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934213"/>
      </p:ext>
    </p:extLst>
  </p:cSld>
  <p:clrMapOvr>
    <a:masterClrMapping/>
  </p:clrMapOvr>
  <p:transition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1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3169</TotalTime>
  <Words>1267</Words>
  <Application>Microsoft Office PowerPoint</Application>
  <PresentationFormat>화면 슬라이드 쇼(4:3)</PresentationFormat>
  <Paragraphs>692</Paragraphs>
  <Slides>45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Haettenschweiler</vt:lpstr>
      <vt:lpstr>Calibri Light</vt:lpstr>
      <vt:lpstr>나눔스퀘어</vt:lpstr>
      <vt:lpstr>Arial</vt:lpstr>
      <vt:lpstr>HY견고딕</vt:lpstr>
      <vt:lpstr>맑은 고딕</vt:lpstr>
      <vt:lpstr>나눔고딕 ExtraBold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윤 상현</cp:lastModifiedBy>
  <cp:revision>107</cp:revision>
  <dcterms:created xsi:type="dcterms:W3CDTF">2017-10-20T05:28:48Z</dcterms:created>
  <dcterms:modified xsi:type="dcterms:W3CDTF">2022-06-21T06:45:17Z</dcterms:modified>
</cp:coreProperties>
</file>